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5" r:id="rId2"/>
    <p:sldId id="311" r:id="rId3"/>
    <p:sldId id="312" r:id="rId4"/>
    <p:sldId id="277" r:id="rId5"/>
    <p:sldId id="313" r:id="rId6"/>
    <p:sldId id="287" r:id="rId7"/>
    <p:sldId id="288" r:id="rId8"/>
    <p:sldId id="328" r:id="rId9"/>
    <p:sldId id="289" r:id="rId10"/>
    <p:sldId id="322" r:id="rId11"/>
    <p:sldId id="330" r:id="rId12"/>
    <p:sldId id="323" r:id="rId13"/>
    <p:sldId id="269" r:id="rId14"/>
    <p:sldId id="286" r:id="rId15"/>
    <p:sldId id="327" r:id="rId16"/>
    <p:sldId id="326" r:id="rId17"/>
    <p:sldId id="260" r:id="rId18"/>
    <p:sldId id="272" r:id="rId19"/>
    <p:sldId id="365" r:id="rId20"/>
    <p:sldId id="309" r:id="rId21"/>
    <p:sldId id="283" r:id="rId22"/>
    <p:sldId id="366" r:id="rId23"/>
    <p:sldId id="284" r:id="rId24"/>
    <p:sldId id="367" r:id="rId25"/>
    <p:sldId id="324" r:id="rId26"/>
    <p:sldId id="368" r:id="rId27"/>
    <p:sldId id="290" r:id="rId28"/>
    <p:sldId id="292" r:id="rId29"/>
    <p:sldId id="293" r:id="rId30"/>
    <p:sldId id="363" r:id="rId31"/>
    <p:sldId id="261" r:id="rId32"/>
    <p:sldId id="332" r:id="rId33"/>
    <p:sldId id="333" r:id="rId34"/>
    <p:sldId id="334" r:id="rId35"/>
    <p:sldId id="335" r:id="rId36"/>
    <p:sldId id="336" r:id="rId37"/>
    <p:sldId id="338" r:id="rId38"/>
    <p:sldId id="364" r:id="rId39"/>
    <p:sldId id="340" r:id="rId40"/>
    <p:sldId id="341" r:id="rId41"/>
    <p:sldId id="342" r:id="rId42"/>
    <p:sldId id="343" r:id="rId43"/>
    <p:sldId id="369" r:id="rId44"/>
    <p:sldId id="306" r:id="rId45"/>
    <p:sldId id="281" r:id="rId46"/>
    <p:sldId id="28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E88"/>
    <a:srgbClr val="074F01"/>
    <a:srgbClr val="097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80952" autoAdjust="0"/>
  </p:normalViewPr>
  <p:slideViewPr>
    <p:cSldViewPr snapToGrid="0" snapToObjects="1">
      <p:cViewPr varScale="1">
        <p:scale>
          <a:sx n="86" d="100"/>
          <a:sy n="86" d="100"/>
        </p:scale>
        <p:origin x="232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E100E-3EA1-4337-B419-DF9CA3E17102}" type="datetimeFigureOut">
              <a:rPr lang="en-IN" smtClean="0"/>
              <a:t>19/09/18</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7DFD-8A59-4056-A412-A853B3CDC28C}" type="slidenum">
              <a:rPr lang="en-IN" smtClean="0"/>
              <a:t>‹#›</a:t>
            </a:fld>
            <a:endParaRPr lang="en-IN"/>
          </a:p>
        </p:txBody>
      </p:sp>
    </p:spTree>
    <p:extLst>
      <p:ext uri="{BB962C8B-B14F-4D97-AF65-F5344CB8AC3E}">
        <p14:creationId xmlns:p14="http://schemas.microsoft.com/office/powerpoint/2010/main" val="163285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a:t>
            </a:fld>
            <a:endParaRPr lang="en-IN"/>
          </a:p>
        </p:txBody>
      </p:sp>
    </p:spTree>
    <p:extLst>
      <p:ext uri="{BB962C8B-B14F-4D97-AF65-F5344CB8AC3E}">
        <p14:creationId xmlns:p14="http://schemas.microsoft.com/office/powerpoint/2010/main" val="16877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10</a:t>
            </a:fld>
            <a:endParaRPr lang="en-IN"/>
          </a:p>
        </p:txBody>
      </p:sp>
    </p:spTree>
    <p:extLst>
      <p:ext uri="{BB962C8B-B14F-4D97-AF65-F5344CB8AC3E}">
        <p14:creationId xmlns:p14="http://schemas.microsoft.com/office/powerpoint/2010/main" val="4136511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11</a:t>
            </a:fld>
            <a:endParaRPr lang="en-IN"/>
          </a:p>
        </p:txBody>
      </p:sp>
    </p:spTree>
    <p:extLst>
      <p:ext uri="{BB962C8B-B14F-4D97-AF65-F5344CB8AC3E}">
        <p14:creationId xmlns:p14="http://schemas.microsoft.com/office/powerpoint/2010/main" val="141914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12</a:t>
            </a:fld>
            <a:endParaRPr lang="en-IN"/>
          </a:p>
        </p:txBody>
      </p:sp>
    </p:spTree>
    <p:extLst>
      <p:ext uri="{BB962C8B-B14F-4D97-AF65-F5344CB8AC3E}">
        <p14:creationId xmlns:p14="http://schemas.microsoft.com/office/powerpoint/2010/main" val="96269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13</a:t>
            </a:fld>
            <a:endParaRPr lang="en-IN"/>
          </a:p>
        </p:txBody>
      </p:sp>
    </p:spTree>
    <p:extLst>
      <p:ext uri="{BB962C8B-B14F-4D97-AF65-F5344CB8AC3E}">
        <p14:creationId xmlns:p14="http://schemas.microsoft.com/office/powerpoint/2010/main" val="3688805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way, we collected complementary scenes for questions to create a balanced dataset. </a:t>
            </a:r>
          </a:p>
          <a:p>
            <a:endParaRPr lang="en-US" baseline="0" dirty="0" smtClean="0"/>
          </a:p>
          <a:p>
            <a:r>
              <a:rPr lang="en-US" baseline="0" dirty="0" smtClean="0"/>
              <a:t>In this balanced dataset, each question has an answer of “yes” for one scene and an answer of “no” for another closely related scene.</a:t>
            </a:r>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14</a:t>
            </a:fld>
            <a:endParaRPr lang="en-IN"/>
          </a:p>
        </p:txBody>
      </p:sp>
    </p:spTree>
    <p:extLst>
      <p:ext uri="{BB962C8B-B14F-4D97-AF65-F5344CB8AC3E}">
        <p14:creationId xmlns:p14="http://schemas.microsoft.com/office/powerpoint/2010/main" val="4217117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15</a:t>
            </a:fld>
            <a:endParaRPr lang="en-IN"/>
          </a:p>
        </p:txBody>
      </p:sp>
    </p:spTree>
    <p:extLst>
      <p:ext uri="{BB962C8B-B14F-4D97-AF65-F5344CB8AC3E}">
        <p14:creationId xmlns:p14="http://schemas.microsoft.com/office/powerpoint/2010/main" val="175144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the modification could be changing human poses</a:t>
            </a:r>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16</a:t>
            </a:fld>
            <a:endParaRPr lang="en-IN"/>
          </a:p>
        </p:txBody>
      </p:sp>
    </p:spTree>
    <p:extLst>
      <p:ext uri="{BB962C8B-B14F-4D97-AF65-F5344CB8AC3E}">
        <p14:creationId xmlns:p14="http://schemas.microsoft.com/office/powerpoint/2010/main" val="757667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17</a:t>
            </a:fld>
            <a:endParaRPr lang="en-IN"/>
          </a:p>
        </p:txBody>
      </p:sp>
    </p:spTree>
    <p:extLst>
      <p:ext uri="{BB962C8B-B14F-4D97-AF65-F5344CB8AC3E}">
        <p14:creationId xmlns:p14="http://schemas.microsoft.com/office/powerpoint/2010/main" val="179103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18</a:t>
            </a:fld>
            <a:endParaRPr lang="en-IN"/>
          </a:p>
        </p:txBody>
      </p:sp>
    </p:spTree>
    <p:extLst>
      <p:ext uri="{BB962C8B-B14F-4D97-AF65-F5344CB8AC3E}">
        <p14:creationId xmlns:p14="http://schemas.microsoft.com/office/powerpoint/2010/main" val="3614889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19</a:t>
            </a:fld>
            <a:endParaRPr lang="en-IN"/>
          </a:p>
        </p:txBody>
      </p:sp>
    </p:spTree>
    <p:extLst>
      <p:ext uri="{BB962C8B-B14F-4D97-AF65-F5344CB8AC3E}">
        <p14:creationId xmlns:p14="http://schemas.microsoft.com/office/powerpoint/2010/main" val="90789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449175-E3E9-4C41-AE41-DE5E8CF88B98}" type="slidenum">
              <a:rPr lang="en-US" smtClean="0"/>
              <a:pPr/>
              <a:t>2</a:t>
            </a:fld>
            <a:endParaRPr lang="en-US" dirty="0"/>
          </a:p>
        </p:txBody>
      </p:sp>
    </p:spTree>
    <p:extLst>
      <p:ext uri="{BB962C8B-B14F-4D97-AF65-F5344CB8AC3E}">
        <p14:creationId xmlns:p14="http://schemas.microsoft.com/office/powerpoint/2010/main" val="3845373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20</a:t>
            </a:fld>
            <a:endParaRPr lang="en-IN"/>
          </a:p>
        </p:txBody>
      </p:sp>
    </p:spTree>
    <p:extLst>
      <p:ext uri="{BB962C8B-B14F-4D97-AF65-F5344CB8AC3E}">
        <p14:creationId xmlns:p14="http://schemas.microsoft.com/office/powerpoint/2010/main" val="3261440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21</a:t>
            </a:fld>
            <a:endParaRPr lang="en-IN"/>
          </a:p>
        </p:txBody>
      </p:sp>
    </p:spTree>
    <p:extLst>
      <p:ext uri="{BB962C8B-B14F-4D97-AF65-F5344CB8AC3E}">
        <p14:creationId xmlns:p14="http://schemas.microsoft.com/office/powerpoint/2010/main" val="2435507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22</a:t>
            </a:fld>
            <a:endParaRPr lang="en-IN"/>
          </a:p>
        </p:txBody>
      </p:sp>
    </p:spTree>
    <p:extLst>
      <p:ext uri="{BB962C8B-B14F-4D97-AF65-F5344CB8AC3E}">
        <p14:creationId xmlns:p14="http://schemas.microsoft.com/office/powerpoint/2010/main" val="160746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23</a:t>
            </a:fld>
            <a:endParaRPr lang="en-IN"/>
          </a:p>
        </p:txBody>
      </p:sp>
    </p:spTree>
    <p:extLst>
      <p:ext uri="{BB962C8B-B14F-4D97-AF65-F5344CB8AC3E}">
        <p14:creationId xmlns:p14="http://schemas.microsoft.com/office/powerpoint/2010/main" val="2900362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24</a:t>
            </a:fld>
            <a:endParaRPr lang="en-IN"/>
          </a:p>
        </p:txBody>
      </p:sp>
    </p:spTree>
    <p:extLst>
      <p:ext uri="{BB962C8B-B14F-4D97-AF65-F5344CB8AC3E}">
        <p14:creationId xmlns:p14="http://schemas.microsoft.com/office/powerpoint/2010/main" val="4083053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25</a:t>
            </a:fld>
            <a:endParaRPr lang="en-IN"/>
          </a:p>
        </p:txBody>
      </p:sp>
    </p:spTree>
    <p:extLst>
      <p:ext uri="{BB962C8B-B14F-4D97-AF65-F5344CB8AC3E}">
        <p14:creationId xmlns:p14="http://schemas.microsoft.com/office/powerpoint/2010/main" val="205562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26</a:t>
            </a:fld>
            <a:endParaRPr lang="en-IN"/>
          </a:p>
        </p:txBody>
      </p:sp>
    </p:spTree>
    <p:extLst>
      <p:ext uri="{BB962C8B-B14F-4D97-AF65-F5344CB8AC3E}">
        <p14:creationId xmlns:p14="http://schemas.microsoft.com/office/powerpoint/2010/main" val="3547834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27</a:t>
            </a:fld>
            <a:endParaRPr lang="en-IN"/>
          </a:p>
        </p:txBody>
      </p:sp>
    </p:spTree>
    <p:extLst>
      <p:ext uri="{BB962C8B-B14F-4D97-AF65-F5344CB8AC3E}">
        <p14:creationId xmlns:p14="http://schemas.microsoft.com/office/powerpoint/2010/main" val="3224678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28</a:t>
            </a:fld>
            <a:endParaRPr lang="en-IN"/>
          </a:p>
        </p:txBody>
      </p:sp>
    </p:spTree>
    <p:extLst>
      <p:ext uri="{BB962C8B-B14F-4D97-AF65-F5344CB8AC3E}">
        <p14:creationId xmlns:p14="http://schemas.microsoft.com/office/powerpoint/2010/main" val="4175217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29</a:t>
            </a:fld>
            <a:endParaRPr lang="en-IN"/>
          </a:p>
        </p:txBody>
      </p:sp>
    </p:spTree>
    <p:extLst>
      <p:ext uri="{BB962C8B-B14F-4D97-AF65-F5344CB8AC3E}">
        <p14:creationId xmlns:p14="http://schemas.microsoft.com/office/powerpoint/2010/main" val="51272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3</a:t>
            </a:fld>
            <a:endParaRPr lang="en-IN"/>
          </a:p>
        </p:txBody>
      </p:sp>
    </p:spTree>
    <p:extLst>
      <p:ext uri="{BB962C8B-B14F-4D97-AF65-F5344CB8AC3E}">
        <p14:creationId xmlns:p14="http://schemas.microsoft.com/office/powerpoint/2010/main" val="3922081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30</a:t>
            </a:fld>
            <a:endParaRPr lang="en-IN"/>
          </a:p>
        </p:txBody>
      </p:sp>
    </p:spTree>
    <p:extLst>
      <p:ext uri="{BB962C8B-B14F-4D97-AF65-F5344CB8AC3E}">
        <p14:creationId xmlns:p14="http://schemas.microsoft.com/office/powerpoint/2010/main" val="367403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31</a:t>
            </a:fld>
            <a:endParaRPr lang="en-IN"/>
          </a:p>
        </p:txBody>
      </p:sp>
    </p:spTree>
    <p:extLst>
      <p:ext uri="{BB962C8B-B14F-4D97-AF65-F5344CB8AC3E}">
        <p14:creationId xmlns:p14="http://schemas.microsoft.com/office/powerpoint/2010/main" val="2424314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32</a:t>
            </a:fld>
            <a:endParaRPr lang="en-IN"/>
          </a:p>
        </p:txBody>
      </p:sp>
    </p:spTree>
    <p:extLst>
      <p:ext uri="{BB962C8B-B14F-4D97-AF65-F5344CB8AC3E}">
        <p14:creationId xmlns:p14="http://schemas.microsoft.com/office/powerpoint/2010/main" val="3697766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33</a:t>
            </a:fld>
            <a:endParaRPr lang="en-IN"/>
          </a:p>
        </p:txBody>
      </p:sp>
    </p:spTree>
    <p:extLst>
      <p:ext uri="{BB962C8B-B14F-4D97-AF65-F5344CB8AC3E}">
        <p14:creationId xmlns:p14="http://schemas.microsoft.com/office/powerpoint/2010/main" val="807747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34</a:t>
            </a:fld>
            <a:endParaRPr lang="en-IN"/>
          </a:p>
        </p:txBody>
      </p:sp>
    </p:spTree>
    <p:extLst>
      <p:ext uri="{BB962C8B-B14F-4D97-AF65-F5344CB8AC3E}">
        <p14:creationId xmlns:p14="http://schemas.microsoft.com/office/powerpoint/2010/main" val="2619424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p:txBody>
      </p:sp>
      <p:sp>
        <p:nvSpPr>
          <p:cNvPr id="4" name="Slide Number Placeholder 3"/>
          <p:cNvSpPr>
            <a:spLocks noGrp="1"/>
          </p:cNvSpPr>
          <p:nvPr>
            <p:ph type="sldNum" sz="quarter" idx="10"/>
          </p:nvPr>
        </p:nvSpPr>
        <p:spPr/>
        <p:txBody>
          <a:bodyPr/>
          <a:lstStyle/>
          <a:p>
            <a:fld id="{79ED7DFD-8A59-4056-A412-A853B3CDC28C}" type="slidenum">
              <a:rPr lang="en-IN" smtClean="0"/>
              <a:t>35</a:t>
            </a:fld>
            <a:endParaRPr lang="en-IN"/>
          </a:p>
        </p:txBody>
      </p:sp>
    </p:spTree>
    <p:extLst>
      <p:ext uri="{BB962C8B-B14F-4D97-AF65-F5344CB8AC3E}">
        <p14:creationId xmlns:p14="http://schemas.microsoft.com/office/powerpoint/2010/main" val="3816773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p:txBody>
      </p:sp>
      <p:sp>
        <p:nvSpPr>
          <p:cNvPr id="4" name="Slide Number Placeholder 3"/>
          <p:cNvSpPr>
            <a:spLocks noGrp="1"/>
          </p:cNvSpPr>
          <p:nvPr>
            <p:ph type="sldNum" sz="quarter" idx="10"/>
          </p:nvPr>
        </p:nvSpPr>
        <p:spPr/>
        <p:txBody>
          <a:bodyPr/>
          <a:lstStyle/>
          <a:p>
            <a:fld id="{79ED7DFD-8A59-4056-A412-A853B3CDC28C}" type="slidenum">
              <a:rPr lang="en-IN" smtClean="0"/>
              <a:t>36</a:t>
            </a:fld>
            <a:endParaRPr lang="en-IN"/>
          </a:p>
        </p:txBody>
      </p:sp>
    </p:spTree>
    <p:extLst>
      <p:ext uri="{BB962C8B-B14F-4D97-AF65-F5344CB8AC3E}">
        <p14:creationId xmlns:p14="http://schemas.microsoft.com/office/powerpoint/2010/main" val="3699528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performance of all models trained on unbalanced dataset is better than when</a:t>
            </a:r>
            <a:r>
              <a:rPr lang="en-IN" baseline="0" dirty="0" smtClean="0"/>
              <a:t> trained on</a:t>
            </a:r>
            <a:r>
              <a:rPr lang="en-IN" dirty="0" smtClean="0"/>
              <a:t> balanced dataset, </a:t>
            </a:r>
          </a:p>
          <a:p>
            <a:endParaRPr lang="en-IN" dirty="0" smtClean="0"/>
          </a:p>
          <a:p>
            <a:r>
              <a:rPr lang="en-IN" dirty="0" smtClean="0"/>
              <a:t>because these models learn the language biases while training on unbalanced dataset, which are also present in the unbalanced test set</a:t>
            </a:r>
            <a:endParaRPr lang="en-IN" sz="1200" dirty="0"/>
          </a:p>
        </p:txBody>
      </p:sp>
      <p:sp>
        <p:nvSpPr>
          <p:cNvPr id="4" name="Slide Number Placeholder 3"/>
          <p:cNvSpPr>
            <a:spLocks noGrp="1"/>
          </p:cNvSpPr>
          <p:nvPr>
            <p:ph type="sldNum" sz="quarter" idx="10"/>
          </p:nvPr>
        </p:nvSpPr>
        <p:spPr/>
        <p:txBody>
          <a:bodyPr/>
          <a:lstStyle/>
          <a:p>
            <a:fld id="{79ED7DFD-8A59-4056-A412-A853B3CDC28C}" type="slidenum">
              <a:rPr lang="en-IN" smtClean="0"/>
              <a:t>37</a:t>
            </a:fld>
            <a:endParaRPr lang="en-IN"/>
          </a:p>
        </p:txBody>
      </p:sp>
    </p:spTree>
    <p:extLst>
      <p:ext uri="{BB962C8B-B14F-4D97-AF65-F5344CB8AC3E}">
        <p14:creationId xmlns:p14="http://schemas.microsoft.com/office/powerpoint/2010/main" val="2412647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38</a:t>
            </a:fld>
            <a:endParaRPr lang="en-IN"/>
          </a:p>
        </p:txBody>
      </p:sp>
    </p:spTree>
    <p:extLst>
      <p:ext uri="{BB962C8B-B14F-4D97-AF65-F5344CB8AC3E}">
        <p14:creationId xmlns:p14="http://schemas.microsoft.com/office/powerpoint/2010/main" val="2527489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Here we see,</a:t>
            </a:r>
            <a:r>
              <a:rPr lang="en-IN" baseline="0" dirty="0" smtClean="0"/>
              <a:t> that training on balanced dataset yield better results </a:t>
            </a:r>
          </a:p>
          <a:p>
            <a:endParaRPr lang="en-IN" baseline="0" dirty="0" smtClean="0"/>
          </a:p>
          <a:p>
            <a:r>
              <a:rPr lang="en-IN" dirty="0" smtClean="0"/>
              <a:t>because the models trained on balanced data have to learn to extract visual information to answer the question correctly, </a:t>
            </a:r>
          </a:p>
          <a:p>
            <a:endParaRPr lang="en-IN" dirty="0" smtClean="0"/>
          </a:p>
          <a:p>
            <a:r>
              <a:rPr lang="en-IN" dirty="0" smtClean="0"/>
              <a:t>since they are no longer able to exploit language biases in the training set. </a:t>
            </a:r>
          </a:p>
          <a:p>
            <a:endParaRPr lang="en-IN" dirty="0" smtClean="0"/>
          </a:p>
          <a:p>
            <a:r>
              <a:rPr lang="en-IN" dirty="0" smtClean="0"/>
              <a:t>Where as models trained on the unbalanced set are blindsided into learning strong language priors, which are then not present</a:t>
            </a:r>
            <a:r>
              <a:rPr lang="en-IN" baseline="0" dirty="0" smtClean="0"/>
              <a:t> in the test set.</a:t>
            </a:r>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39</a:t>
            </a:fld>
            <a:endParaRPr lang="en-IN"/>
          </a:p>
        </p:txBody>
      </p:sp>
    </p:spTree>
    <p:extLst>
      <p:ext uri="{BB962C8B-B14F-4D97-AF65-F5344CB8AC3E}">
        <p14:creationId xmlns:p14="http://schemas.microsoft.com/office/powerpoint/2010/main" val="117683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4</a:t>
            </a:fld>
            <a:endParaRPr lang="en-IN"/>
          </a:p>
        </p:txBody>
      </p:sp>
    </p:spTree>
    <p:extLst>
      <p:ext uri="{BB962C8B-B14F-4D97-AF65-F5344CB8AC3E}">
        <p14:creationId xmlns:p14="http://schemas.microsoft.com/office/powerpoint/2010/main" val="631647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40</a:t>
            </a:fld>
            <a:endParaRPr lang="en-IN"/>
          </a:p>
        </p:txBody>
      </p:sp>
    </p:spTree>
    <p:extLst>
      <p:ext uri="{BB962C8B-B14F-4D97-AF65-F5344CB8AC3E}">
        <p14:creationId xmlns:p14="http://schemas.microsoft.com/office/powerpoint/2010/main" val="2800511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p:txBody>
      </p:sp>
      <p:sp>
        <p:nvSpPr>
          <p:cNvPr id="4" name="Slide Number Placeholder 3"/>
          <p:cNvSpPr>
            <a:spLocks noGrp="1"/>
          </p:cNvSpPr>
          <p:nvPr>
            <p:ph type="sldNum" sz="quarter" idx="10"/>
          </p:nvPr>
        </p:nvSpPr>
        <p:spPr/>
        <p:txBody>
          <a:bodyPr/>
          <a:lstStyle/>
          <a:p>
            <a:fld id="{79ED7DFD-8A59-4056-A412-A853B3CDC28C}" type="slidenum">
              <a:rPr lang="en-IN" smtClean="0"/>
              <a:t>41</a:t>
            </a:fld>
            <a:endParaRPr lang="en-IN"/>
          </a:p>
        </p:txBody>
      </p:sp>
    </p:spTree>
    <p:extLst>
      <p:ext uri="{BB962C8B-B14F-4D97-AF65-F5344CB8AC3E}">
        <p14:creationId xmlns:p14="http://schemas.microsoft.com/office/powerpoint/2010/main" val="2691016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42</a:t>
            </a:fld>
            <a:endParaRPr lang="en-IN"/>
          </a:p>
        </p:txBody>
      </p:sp>
    </p:spTree>
    <p:extLst>
      <p:ext uri="{BB962C8B-B14F-4D97-AF65-F5344CB8AC3E}">
        <p14:creationId xmlns:p14="http://schemas.microsoft.com/office/powerpoint/2010/main" val="353480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43</a:t>
            </a:fld>
            <a:endParaRPr lang="en-IN"/>
          </a:p>
        </p:txBody>
      </p:sp>
    </p:spTree>
    <p:extLst>
      <p:ext uri="{BB962C8B-B14F-4D97-AF65-F5344CB8AC3E}">
        <p14:creationId xmlns:p14="http://schemas.microsoft.com/office/powerpoint/2010/main" val="3569279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of balancing</a:t>
            </a:r>
            <a:r>
              <a:rPr lang="en-US" baseline="0" dirty="0" smtClean="0"/>
              <a:t> is not specific to abstract scenes. </a:t>
            </a:r>
          </a:p>
          <a:p>
            <a:endParaRPr lang="en-US" baseline="0" dirty="0" smtClean="0"/>
          </a:p>
          <a:p>
            <a:r>
              <a:rPr lang="en-US" baseline="0" dirty="0" smtClean="0"/>
              <a:t>In our current work, we are working on balancing real VQA dataset. </a:t>
            </a:r>
          </a:p>
          <a:p>
            <a:endParaRPr lang="en-US" baseline="0" dirty="0" smtClean="0"/>
          </a:p>
          <a:p>
            <a:r>
              <a:rPr lang="en-US" baseline="0" dirty="0" smtClean="0"/>
              <a:t>This image shows our interface in which we show Mechanical Turk workers the question and the flipped GT answer, and ask them to pick an image for which the QA pair holds true. </a:t>
            </a:r>
          </a:p>
          <a:p>
            <a:endParaRPr lang="en-US" baseline="0" dirty="0" smtClean="0"/>
          </a:p>
          <a:p>
            <a:r>
              <a:rPr lang="en-US" baseline="0" dirty="0" smtClean="0"/>
              <a:t>The images shown to the worker are nearest neighbors of the original image so that the picked image is semantically close to the original image, making the task of VQA harder.</a:t>
            </a:r>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44</a:t>
            </a:fld>
            <a:endParaRPr lang="en-IN"/>
          </a:p>
        </p:txBody>
      </p:sp>
    </p:spTree>
    <p:extLst>
      <p:ext uri="{BB962C8B-B14F-4D97-AF65-F5344CB8AC3E}">
        <p14:creationId xmlns:p14="http://schemas.microsoft.com/office/powerpoint/2010/main" val="4130210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45</a:t>
            </a:fld>
            <a:endParaRPr lang="en-IN"/>
          </a:p>
        </p:txBody>
      </p:sp>
    </p:spTree>
    <p:extLst>
      <p:ext uri="{BB962C8B-B14F-4D97-AF65-F5344CB8AC3E}">
        <p14:creationId xmlns:p14="http://schemas.microsoft.com/office/powerpoint/2010/main" val="413800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5</a:t>
            </a:fld>
            <a:endParaRPr lang="en-IN"/>
          </a:p>
        </p:txBody>
      </p:sp>
    </p:spTree>
    <p:extLst>
      <p:ext uri="{BB962C8B-B14F-4D97-AF65-F5344CB8AC3E}">
        <p14:creationId xmlns:p14="http://schemas.microsoft.com/office/powerpoint/2010/main" val="674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6</a:t>
            </a:fld>
            <a:endParaRPr lang="en-IN"/>
          </a:p>
        </p:txBody>
      </p:sp>
    </p:spTree>
    <p:extLst>
      <p:ext uri="{BB962C8B-B14F-4D97-AF65-F5344CB8AC3E}">
        <p14:creationId xmlns:p14="http://schemas.microsoft.com/office/powerpoint/2010/main" val="331489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7</a:t>
            </a:fld>
            <a:endParaRPr lang="en-IN"/>
          </a:p>
        </p:txBody>
      </p:sp>
    </p:spTree>
    <p:extLst>
      <p:ext uri="{BB962C8B-B14F-4D97-AF65-F5344CB8AC3E}">
        <p14:creationId xmlns:p14="http://schemas.microsoft.com/office/powerpoint/2010/main" val="249320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8</a:t>
            </a:fld>
            <a:endParaRPr lang="en-IN"/>
          </a:p>
        </p:txBody>
      </p:sp>
    </p:spTree>
    <p:extLst>
      <p:ext uri="{BB962C8B-B14F-4D97-AF65-F5344CB8AC3E}">
        <p14:creationId xmlns:p14="http://schemas.microsoft.com/office/powerpoint/2010/main" val="3070139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79ED7DFD-8A59-4056-A412-A853B3CDC28C}" type="slidenum">
              <a:rPr lang="en-IN" smtClean="0"/>
              <a:t>9</a:t>
            </a:fld>
            <a:endParaRPr lang="en-IN"/>
          </a:p>
        </p:txBody>
      </p:sp>
    </p:spTree>
    <p:extLst>
      <p:ext uri="{BB962C8B-B14F-4D97-AF65-F5344CB8AC3E}">
        <p14:creationId xmlns:p14="http://schemas.microsoft.com/office/powerpoint/2010/main" val="244690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39439E-787B-B74E-9C4D-6E2CB5E2AC70}"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75689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39439E-787B-B74E-9C4D-6E2CB5E2AC70}"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127557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39439E-787B-B74E-9C4D-6E2CB5E2AC70}"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301112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39439E-787B-B74E-9C4D-6E2CB5E2AC70}"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61772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39439E-787B-B74E-9C4D-6E2CB5E2AC70}"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268669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39439E-787B-B74E-9C4D-6E2CB5E2AC70}" type="datetimeFigureOut">
              <a:rPr lang="en-US" smtClean="0"/>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72938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39439E-787B-B74E-9C4D-6E2CB5E2AC70}" type="datetimeFigureOut">
              <a:rPr lang="en-US" smtClean="0"/>
              <a:t>9/19/18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355501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39439E-787B-B74E-9C4D-6E2CB5E2AC70}" type="datetimeFigureOut">
              <a:rPr lang="en-US" smtClean="0"/>
              <a:t>9/19/18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289625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39439E-787B-B74E-9C4D-6E2CB5E2AC70}" type="datetimeFigureOut">
              <a:rPr lang="en-US" smtClean="0"/>
              <a:t>9/19/18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145620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39439E-787B-B74E-9C4D-6E2CB5E2AC70}" type="datetimeFigureOut">
              <a:rPr lang="en-US" smtClean="0"/>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191181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39439E-787B-B74E-9C4D-6E2CB5E2AC70}" type="datetimeFigureOut">
              <a:rPr lang="en-US" smtClean="0"/>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4F6828-D05E-594A-84F0-418D7EE6555F}" type="slidenum">
              <a:rPr lang="en-US" smtClean="0"/>
              <a:t>‹#›</a:t>
            </a:fld>
            <a:endParaRPr lang="en-US"/>
          </a:p>
        </p:txBody>
      </p:sp>
    </p:spTree>
    <p:extLst>
      <p:ext uri="{BB962C8B-B14F-4D97-AF65-F5344CB8AC3E}">
        <p14:creationId xmlns:p14="http://schemas.microsoft.com/office/powerpoint/2010/main" val="40089919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9439E-787B-B74E-9C4D-6E2CB5E2AC70}" type="datetimeFigureOut">
              <a:rPr lang="en-US" smtClean="0"/>
              <a:t>9/19/18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F6828-D05E-594A-84F0-418D7EE6555F}" type="slidenum">
              <a:rPr lang="en-US" smtClean="0"/>
              <a:t>‹#›</a:t>
            </a:fld>
            <a:endParaRPr lang="en-US"/>
          </a:p>
        </p:txBody>
      </p:sp>
    </p:spTree>
    <p:extLst>
      <p:ext uri="{BB962C8B-B14F-4D97-AF65-F5344CB8AC3E}">
        <p14:creationId xmlns:p14="http://schemas.microsoft.com/office/powerpoint/2010/main" val="368455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50.png"/><Relationship Id="rId1" Type="http://schemas.openxmlformats.org/officeDocument/2006/relationships/video" Target="NULL" TargetMode="External"/><Relationship Id="rId2" Type="http://schemas.microsoft.com/office/2007/relationships/media" Target="../media/media1.avi"/></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53.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jpg"/><Relationship Id="rId7" Type="http://schemas.openxmlformats.org/officeDocument/2006/relationships/image" Target="../media/image23.jpeg"/><Relationship Id="rId8"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jpeg"/><Relationship Id="rId13" Type="http://schemas.openxmlformats.org/officeDocument/2006/relationships/image" Target="../media/image35.jpeg"/><Relationship Id="rId1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9" Type="http://schemas.openxmlformats.org/officeDocument/2006/relationships/image" Target="../media/image31.png"/><Relationship Id="rId10" Type="http://schemas.openxmlformats.org/officeDocument/2006/relationships/image" Target="../media/image32.png"/></Relationships>
</file>

<file path=ppt/slides/_rels/slide7.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jpeg"/><Relationship Id="rId13" Type="http://schemas.openxmlformats.org/officeDocument/2006/relationships/image" Target="../media/image47.jpeg"/><Relationship Id="rId14"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42.jpeg"/><Relationship Id="rId9" Type="http://schemas.openxmlformats.org/officeDocument/2006/relationships/image" Target="../media/image43.jpeg"/><Relationship Id="rId10" Type="http://schemas.openxmlformats.org/officeDocument/2006/relationships/image" Target="../media/image4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1015" y="1461686"/>
            <a:ext cx="8792308" cy="1470025"/>
          </a:xfrm>
        </p:spPr>
        <p:txBody>
          <a:bodyPr>
            <a:normAutofit fontScale="90000"/>
          </a:bodyPr>
          <a:lstStyle/>
          <a:p>
            <a:r>
              <a:rPr lang="en-US" sz="4200" dirty="0" smtClean="0"/>
              <a:t>Yin and Yang: Balancing and Answering Binary Visual Questions</a:t>
            </a:r>
            <a:br>
              <a:rPr lang="en-US" sz="4200" dirty="0" smtClean="0"/>
            </a:br>
            <a:r>
              <a:rPr lang="en-US" sz="4200" dirty="0" smtClean="0"/>
              <a:t>(CVPR 2016)</a:t>
            </a:r>
            <a:endParaRPr lang="en-IN" sz="4200" dirty="0"/>
          </a:p>
        </p:txBody>
      </p:sp>
      <p:sp>
        <p:nvSpPr>
          <p:cNvPr id="5" name="Subtitle 4"/>
          <p:cNvSpPr>
            <a:spLocks noGrp="1"/>
          </p:cNvSpPr>
          <p:nvPr>
            <p:ph type="subTitle" idx="1"/>
          </p:nvPr>
        </p:nvSpPr>
        <p:spPr>
          <a:xfrm>
            <a:off x="0" y="3886200"/>
            <a:ext cx="9144000" cy="1752600"/>
          </a:xfrm>
        </p:spPr>
        <p:txBody>
          <a:bodyPr>
            <a:normAutofit/>
          </a:bodyPr>
          <a:lstStyle/>
          <a:p>
            <a:r>
              <a:rPr lang="en-US" dirty="0" smtClean="0">
                <a:solidFill>
                  <a:schemeClr val="tx1"/>
                </a:solidFill>
              </a:rPr>
              <a:t>Peng Zhang*</a:t>
            </a:r>
            <a:r>
              <a:rPr lang="en-US" baseline="30000" dirty="0" smtClean="0">
                <a:solidFill>
                  <a:schemeClr val="tx1"/>
                </a:solidFill>
              </a:rPr>
              <a:t>1</a:t>
            </a:r>
            <a:r>
              <a:rPr lang="en-US" dirty="0" smtClean="0">
                <a:solidFill>
                  <a:schemeClr val="tx1"/>
                </a:solidFill>
              </a:rPr>
              <a:t>, </a:t>
            </a:r>
            <a:r>
              <a:rPr lang="en-US" b="1" dirty="0" smtClean="0">
                <a:solidFill>
                  <a:schemeClr val="tx1"/>
                </a:solidFill>
              </a:rPr>
              <a:t>Yash Goyal</a:t>
            </a:r>
            <a:r>
              <a:rPr lang="en-US" dirty="0" smtClean="0">
                <a:solidFill>
                  <a:schemeClr val="tx1"/>
                </a:solidFill>
              </a:rPr>
              <a:t>*</a:t>
            </a:r>
            <a:r>
              <a:rPr lang="en-US" b="1" baseline="30000" dirty="0">
                <a:solidFill>
                  <a:schemeClr val="tx1"/>
                </a:solidFill>
              </a:rPr>
              <a:t>1</a:t>
            </a:r>
            <a:r>
              <a:rPr lang="en-US" baseline="30000" dirty="0" smtClean="0">
                <a:solidFill>
                  <a:schemeClr val="tx1"/>
                </a:solidFill>
              </a:rPr>
              <a:t>,</a:t>
            </a:r>
            <a:r>
              <a:rPr lang="en-US" dirty="0" smtClean="0">
                <a:solidFill>
                  <a:schemeClr val="tx1"/>
                </a:solidFill>
              </a:rPr>
              <a:t> </a:t>
            </a:r>
          </a:p>
          <a:p>
            <a:r>
              <a:rPr lang="en-US" dirty="0" smtClean="0">
                <a:solidFill>
                  <a:schemeClr val="tx1"/>
                </a:solidFill>
              </a:rPr>
              <a:t>Douglas Summers-Stay</a:t>
            </a:r>
            <a:r>
              <a:rPr lang="en-US" baseline="30000" dirty="0" smtClean="0">
                <a:solidFill>
                  <a:schemeClr val="tx1"/>
                </a:solidFill>
              </a:rPr>
              <a:t>2</a:t>
            </a:r>
            <a:r>
              <a:rPr lang="en-US" dirty="0" smtClean="0">
                <a:solidFill>
                  <a:schemeClr val="tx1"/>
                </a:solidFill>
              </a:rPr>
              <a:t>, </a:t>
            </a:r>
            <a:r>
              <a:rPr lang="en-US" dirty="0" err="1" smtClean="0">
                <a:solidFill>
                  <a:schemeClr val="tx1"/>
                </a:solidFill>
              </a:rPr>
              <a:t>Dhruv</a:t>
            </a:r>
            <a:r>
              <a:rPr lang="en-US" dirty="0" smtClean="0">
                <a:solidFill>
                  <a:schemeClr val="tx1"/>
                </a:solidFill>
              </a:rPr>
              <a:t> Batra</a:t>
            </a:r>
            <a:r>
              <a:rPr lang="en-US" baseline="30000" dirty="0" smtClean="0">
                <a:solidFill>
                  <a:schemeClr val="tx1"/>
                </a:solidFill>
              </a:rPr>
              <a:t>1</a:t>
            </a:r>
            <a:r>
              <a:rPr lang="en-US" dirty="0" smtClean="0">
                <a:solidFill>
                  <a:schemeClr val="tx1"/>
                </a:solidFill>
              </a:rPr>
              <a:t>, Devi Parikh</a:t>
            </a:r>
            <a:r>
              <a:rPr lang="en-US" baseline="30000" dirty="0" smtClean="0">
                <a:solidFill>
                  <a:schemeClr val="tx1"/>
                </a:solidFill>
              </a:rPr>
              <a:t>1</a:t>
            </a:r>
            <a:endParaRPr lang="en-US" dirty="0" smtClean="0">
              <a:solidFill>
                <a:schemeClr val="tx1"/>
              </a:solidFill>
            </a:endParaRPr>
          </a:p>
        </p:txBody>
      </p:sp>
      <p:sp>
        <p:nvSpPr>
          <p:cNvPr id="6" name="Subtitle 4"/>
          <p:cNvSpPr txBox="1">
            <a:spLocks/>
          </p:cNvSpPr>
          <p:nvPr/>
        </p:nvSpPr>
        <p:spPr>
          <a:xfrm>
            <a:off x="1319283" y="5512557"/>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baseline="30000" dirty="0" smtClean="0">
                <a:solidFill>
                  <a:schemeClr val="tx1"/>
                </a:solidFill>
              </a:rPr>
              <a:t>1</a:t>
            </a:r>
            <a:r>
              <a:rPr lang="en-US" dirty="0" smtClean="0">
                <a:solidFill>
                  <a:schemeClr val="tx1"/>
                </a:solidFill>
              </a:rPr>
              <a:t>                       , </a:t>
            </a:r>
            <a:r>
              <a:rPr lang="en-US" baseline="30000" dirty="0" smtClean="0">
                <a:solidFill>
                  <a:schemeClr val="tx1"/>
                </a:solidFill>
              </a:rPr>
              <a:t>2</a:t>
            </a:r>
            <a:r>
              <a:rPr lang="en-US" dirty="0" smtClean="0">
                <a:solidFill>
                  <a:schemeClr val="tx1"/>
                </a:solidFill>
              </a:rPr>
              <a:t>ARL</a:t>
            </a:r>
            <a:endParaRPr lang="en-IN" dirty="0">
              <a:solidFill>
                <a:schemeClr val="tx1"/>
              </a:solidFill>
            </a:endParaRPr>
          </a:p>
        </p:txBody>
      </p:sp>
      <p:pic>
        <p:nvPicPr>
          <p:cNvPr id="7" name="Picture 6" descr="v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636" y="5638800"/>
            <a:ext cx="1999922" cy="429983"/>
          </a:xfrm>
          <a:prstGeom prst="rect">
            <a:avLst/>
          </a:prstGeom>
        </p:spPr>
      </p:pic>
      <p:pic>
        <p:nvPicPr>
          <p:cNvPr id="8" name="Picture 7" descr="ar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5333" y="5370577"/>
            <a:ext cx="1194038" cy="895528"/>
          </a:xfrm>
          <a:prstGeom prst="rect">
            <a:avLst/>
          </a:prstGeom>
        </p:spPr>
      </p:pic>
    </p:spTree>
    <p:extLst>
      <p:ext uri="{BB962C8B-B14F-4D97-AF65-F5344CB8AC3E}">
        <p14:creationId xmlns:p14="http://schemas.microsoft.com/office/powerpoint/2010/main" val="3856596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binary questions</a:t>
            </a:r>
            <a:endParaRPr lang="en-US" dirty="0"/>
          </a:p>
        </p:txBody>
      </p:sp>
      <p:sp>
        <p:nvSpPr>
          <p:cNvPr id="3" name="Content Placeholder 2"/>
          <p:cNvSpPr>
            <a:spLocks noGrp="1"/>
          </p:cNvSpPr>
          <p:nvPr>
            <p:ph idx="1"/>
          </p:nvPr>
        </p:nvSpPr>
        <p:spPr/>
        <p:txBody>
          <a:bodyPr/>
          <a:lstStyle/>
          <a:p>
            <a:pPr marL="0" indent="0" algn="ctr">
              <a:buNone/>
            </a:pPr>
            <a:r>
              <a:rPr lang="en-IN" dirty="0" smtClean="0"/>
              <a:t>Q- “Is the man playing tennis?” A- “yes” </a:t>
            </a:r>
          </a:p>
          <a:p>
            <a:pPr marL="0" indent="0" algn="ctr">
              <a:buNone/>
            </a:pPr>
            <a:r>
              <a:rPr lang="en-IN" dirty="0" smtClean="0"/>
              <a:t>Q- “Is the woman dancing?” A-</a:t>
            </a:r>
            <a:r>
              <a:rPr lang="en-IN" dirty="0"/>
              <a:t> </a:t>
            </a:r>
            <a:r>
              <a:rPr lang="en-IN" dirty="0" smtClean="0"/>
              <a:t>“no”</a:t>
            </a:r>
          </a:p>
          <a:p>
            <a:pPr marL="0" indent="0" algn="ctr">
              <a:buNone/>
            </a:pPr>
            <a:endParaRPr lang="en-IN" dirty="0" smtClean="0"/>
          </a:p>
          <a:p>
            <a:r>
              <a:rPr lang="en-US" dirty="0" smtClean="0"/>
              <a:t>Easier to balance</a:t>
            </a:r>
            <a:endParaRPr lang="en-IN" dirty="0" smtClean="0"/>
          </a:p>
          <a:p>
            <a:r>
              <a:rPr lang="en-IN" dirty="0" smtClean="0"/>
              <a:t>Answering the question ↔ visual verification of concepts from the question (“man playing tennis”)</a:t>
            </a:r>
          </a:p>
        </p:txBody>
      </p:sp>
    </p:spTree>
    <p:extLst>
      <p:ext uri="{BB962C8B-B14F-4D97-AF65-F5344CB8AC3E}">
        <p14:creationId xmlns:p14="http://schemas.microsoft.com/office/powerpoint/2010/main" val="206298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scenes</a:t>
            </a:r>
            <a:endParaRPr lang="en-US" dirty="0"/>
          </a:p>
        </p:txBody>
      </p:sp>
      <p:sp>
        <p:nvSpPr>
          <p:cNvPr id="3" name="Content Placeholder 2"/>
          <p:cNvSpPr>
            <a:spLocks noGrp="1"/>
          </p:cNvSpPr>
          <p:nvPr>
            <p:ph idx="1"/>
          </p:nvPr>
        </p:nvSpPr>
        <p:spPr/>
        <p:txBody>
          <a:bodyPr>
            <a:normAutofit/>
          </a:bodyPr>
          <a:lstStyle/>
          <a:p>
            <a:r>
              <a:rPr lang="en-US" dirty="0" smtClean="0"/>
              <a:t>Video</a:t>
            </a:r>
            <a:endParaRPr lang="en-US" dirty="0"/>
          </a:p>
        </p:txBody>
      </p:sp>
      <p:pic>
        <p:nvPicPr>
          <p:cNvPr id="6" name="temp_clipart_interface">
            <a:hlinkClick r:id="" action="ppaction://media"/>
          </p:cNvPr>
          <p:cNvPicPr>
            <a:picLocks noChangeAspect="1"/>
          </p:cNvPicPr>
          <p:nvPr>
            <a:videoFile r:link="rId1"/>
            <p:extLst>
              <p:ext uri="{DAA4B4D4-6D71-4841-9C94-3DE7FCFB9230}">
                <p14:media xmlns:p14="http://schemas.microsoft.com/office/powerpoint/2010/main" r:embed="rId2">
                  <p14:trim st="15128"/>
                </p14:media>
              </p:ext>
            </p:extLst>
          </p:nvPr>
        </p:nvPicPr>
        <p:blipFill>
          <a:blip r:embed="rId5"/>
          <a:stretch>
            <a:fillRect/>
          </a:stretch>
        </p:blipFill>
        <p:spPr>
          <a:xfrm>
            <a:off x="0" y="1117600"/>
            <a:ext cx="9144000" cy="4622800"/>
          </a:xfrm>
          <a:prstGeom prst="rect">
            <a:avLst/>
          </a:prstGeom>
        </p:spPr>
      </p:pic>
      <p:sp>
        <p:nvSpPr>
          <p:cNvPr id="5" name="Footer Placeholder 3"/>
          <p:cNvSpPr>
            <a:spLocks noGrp="1"/>
          </p:cNvSpPr>
          <p:nvPr>
            <p:ph type="ftr" sz="quarter" idx="11"/>
          </p:nvPr>
        </p:nvSpPr>
        <p:spPr>
          <a:xfrm>
            <a:off x="-265563" y="6543746"/>
            <a:ext cx="2895600" cy="393700"/>
          </a:xfrm>
        </p:spPr>
        <p:txBody>
          <a:bodyPr/>
          <a:lstStyle/>
          <a:p>
            <a:pPr>
              <a:defRPr/>
            </a:pPr>
            <a:r>
              <a:rPr lang="en-US" dirty="0" smtClean="0"/>
              <a:t>Video Credit: Arjun </a:t>
            </a:r>
            <a:r>
              <a:rPr lang="en-US" dirty="0" err="1" smtClean="0"/>
              <a:t>Chandrasekaran</a:t>
            </a:r>
            <a:endParaRPr lang="en-US" dirty="0"/>
          </a:p>
        </p:txBody>
      </p:sp>
    </p:spTree>
    <p:extLst>
      <p:ext uri="{BB962C8B-B14F-4D97-AF65-F5344CB8AC3E}">
        <p14:creationId xmlns:p14="http://schemas.microsoft.com/office/powerpoint/2010/main" val="1327296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scenes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dirty="0" smtClean="0"/>
              <a:t>Higher level semantic reasoning</a:t>
            </a:r>
          </a:p>
          <a:p>
            <a:r>
              <a:rPr lang="en-US" dirty="0" smtClean="0"/>
              <a:t>Scenes can be changed to flip the answer from “yes” to “no” or from “no” to “yes”</a:t>
            </a:r>
            <a:endParaRPr lang="en-IN" dirty="0" smtClean="0"/>
          </a:p>
        </p:txBody>
      </p:sp>
      <p:pic>
        <p:nvPicPr>
          <p:cNvPr id="4098" name="Picture 2" descr="https://computing.ece.vt.edu/~ygoyal/binaryVQA_dataset/release_data/balanced_train_data/scene_data/ills/abstract_v002_train2015_000000015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37" y="1461993"/>
            <a:ext cx="3699010" cy="21137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visualqa.org/data/abstract_v002/scene_img/img_val2015/abstract_v002_val2015_00000002437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700" y="1461993"/>
            <a:ext cx="3699010" cy="211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768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876"/>
            <a:ext cx="8229600" cy="1143000"/>
          </a:xfrm>
        </p:spPr>
        <p:txBody>
          <a:bodyPr/>
          <a:lstStyle/>
          <a:p>
            <a:r>
              <a:rPr lang="en-US" dirty="0" smtClean="0"/>
              <a:t>AMT Interface</a:t>
            </a:r>
            <a:endParaRPr lang="en-IN" dirty="0"/>
          </a:p>
        </p:txBody>
      </p:sp>
      <p:pic>
        <p:nvPicPr>
          <p:cNvPr id="4" name="furniture_example_task_1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50" y="723900"/>
            <a:ext cx="8648700" cy="6134100"/>
          </a:xfrm>
          <a:prstGeom prst="rect">
            <a:avLst/>
          </a:prstGeom>
        </p:spPr>
      </p:pic>
    </p:spTree>
    <p:extLst>
      <p:ext uri="{BB962C8B-B14F-4D97-AF65-F5344CB8AC3E}">
        <p14:creationId xmlns:p14="http://schemas.microsoft.com/office/powerpoint/2010/main" val="266200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Balanced dataset</a:t>
            </a:r>
            <a:endParaRPr lang="en-IN" dirty="0"/>
          </a:p>
        </p:txBody>
      </p:sp>
      <p:pic>
        <p:nvPicPr>
          <p:cNvPr id="3" name="Picture 2"/>
          <p:cNvPicPr>
            <a:picLocks noChangeAspect="1"/>
          </p:cNvPicPr>
          <p:nvPr/>
        </p:nvPicPr>
        <p:blipFill>
          <a:blip r:embed="rId3"/>
          <a:stretch>
            <a:fillRect/>
          </a:stretch>
        </p:blipFill>
        <p:spPr>
          <a:xfrm>
            <a:off x="4762" y="1283289"/>
            <a:ext cx="9134475" cy="5362575"/>
          </a:xfrm>
          <a:prstGeom prst="rect">
            <a:avLst/>
          </a:prstGeom>
        </p:spPr>
      </p:pic>
    </p:spTree>
    <p:extLst>
      <p:ext uri="{BB962C8B-B14F-4D97-AF65-F5344CB8AC3E}">
        <p14:creationId xmlns:p14="http://schemas.microsoft.com/office/powerpoint/2010/main" val="1962597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Complementary scenes</a:t>
            </a:r>
            <a:endParaRPr lang="en-IN" dirty="0"/>
          </a:p>
        </p:txBody>
      </p:sp>
      <p:sp>
        <p:nvSpPr>
          <p:cNvPr id="5" name="TextBox 4"/>
          <p:cNvSpPr txBox="1"/>
          <p:nvPr/>
        </p:nvSpPr>
        <p:spPr>
          <a:xfrm>
            <a:off x="1643954" y="1853516"/>
            <a:ext cx="5916905" cy="492443"/>
          </a:xfrm>
          <a:prstGeom prst="rect">
            <a:avLst/>
          </a:prstGeom>
          <a:noFill/>
        </p:spPr>
        <p:txBody>
          <a:bodyPr wrap="square" rtlCol="0">
            <a:spAutoFit/>
          </a:bodyPr>
          <a:lstStyle/>
          <a:p>
            <a:pPr algn="ctr"/>
            <a:r>
              <a:rPr lang="en-US" sz="2600" b="1" dirty="0" smtClean="0"/>
              <a:t>Question: </a:t>
            </a:r>
            <a:r>
              <a:rPr lang="en-US" sz="2600" b="1" dirty="0" smtClean="0">
                <a:solidFill>
                  <a:srgbClr val="00B050"/>
                </a:solidFill>
              </a:rPr>
              <a:t>Is the cat on the table?</a:t>
            </a:r>
            <a:endParaRPr lang="en-US" sz="2600" b="1" dirty="0">
              <a:solidFill>
                <a:srgbClr val="00B050"/>
              </a:solidFill>
            </a:endParaRPr>
          </a:p>
        </p:txBody>
      </p:sp>
      <p:sp>
        <p:nvSpPr>
          <p:cNvPr id="6" name="TextBox 5"/>
          <p:cNvSpPr txBox="1"/>
          <p:nvPr/>
        </p:nvSpPr>
        <p:spPr>
          <a:xfrm>
            <a:off x="313290" y="4948461"/>
            <a:ext cx="3736355" cy="492443"/>
          </a:xfrm>
          <a:prstGeom prst="rect">
            <a:avLst/>
          </a:prstGeom>
          <a:noFill/>
        </p:spPr>
        <p:txBody>
          <a:bodyPr wrap="square" rtlCol="0">
            <a:spAutoFit/>
          </a:bodyPr>
          <a:lstStyle/>
          <a:p>
            <a:pPr algn="ctr"/>
            <a:r>
              <a:rPr lang="en-US" sz="2600" b="1" dirty="0" smtClean="0"/>
              <a:t>Answer: </a:t>
            </a:r>
            <a:r>
              <a:rPr lang="en-US" sz="2600" b="1" dirty="0" smtClean="0">
                <a:solidFill>
                  <a:srgbClr val="00B050"/>
                </a:solidFill>
              </a:rPr>
              <a:t>yes</a:t>
            </a:r>
            <a:endParaRPr lang="en-US" sz="2600" b="1" dirty="0">
              <a:solidFill>
                <a:srgbClr val="00B050"/>
              </a:solidFill>
            </a:endParaRPr>
          </a:p>
        </p:txBody>
      </p:sp>
      <p:sp>
        <p:nvSpPr>
          <p:cNvPr id="8" name="TextBox 7"/>
          <p:cNvSpPr txBox="1"/>
          <p:nvPr/>
        </p:nvSpPr>
        <p:spPr>
          <a:xfrm>
            <a:off x="4950445" y="4962105"/>
            <a:ext cx="3736355" cy="492443"/>
          </a:xfrm>
          <a:prstGeom prst="rect">
            <a:avLst/>
          </a:prstGeom>
          <a:noFill/>
        </p:spPr>
        <p:txBody>
          <a:bodyPr wrap="square" rtlCol="0">
            <a:spAutoFit/>
          </a:bodyPr>
          <a:lstStyle/>
          <a:p>
            <a:pPr algn="ctr"/>
            <a:r>
              <a:rPr lang="en-US" sz="2600" b="1" dirty="0" smtClean="0"/>
              <a:t>Answer: </a:t>
            </a:r>
            <a:r>
              <a:rPr lang="en-US" sz="2600" b="1" dirty="0" smtClean="0">
                <a:solidFill>
                  <a:srgbClr val="00B050"/>
                </a:solidFill>
              </a:rPr>
              <a:t>no</a:t>
            </a:r>
            <a:endParaRPr lang="en-US" sz="2600" b="1" dirty="0">
              <a:solidFill>
                <a:srgbClr val="00B050"/>
              </a:solidFill>
            </a:endParaRPr>
          </a:p>
        </p:txBody>
      </p:sp>
      <p:pic>
        <p:nvPicPr>
          <p:cNvPr id="2050" name="Picture 2" descr="https://computing.ece.vt.edu/~ygoyal/binaryVQA_dataset/release_data/balanced_test_data/scene_data/ills/abstract_v002_val2015_0000000229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91" y="2453669"/>
            <a:ext cx="4365057" cy="249431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052" name="Picture 4" descr="https://computing.ece.vt.edu/~ygoyal/binaryVQA_dataset/release_data/balanced_test_data/scene_data/ills/abstract_v002_val2015_000900229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229" y="2441546"/>
            <a:ext cx="4387094" cy="250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48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Complementary scenes</a:t>
            </a:r>
            <a:endParaRPr lang="en-IN" dirty="0"/>
          </a:p>
        </p:txBody>
      </p:sp>
      <p:sp>
        <p:nvSpPr>
          <p:cNvPr id="5" name="TextBox 4"/>
          <p:cNvSpPr txBox="1"/>
          <p:nvPr/>
        </p:nvSpPr>
        <p:spPr>
          <a:xfrm>
            <a:off x="1643954" y="1853516"/>
            <a:ext cx="5916905" cy="492443"/>
          </a:xfrm>
          <a:prstGeom prst="rect">
            <a:avLst/>
          </a:prstGeom>
          <a:noFill/>
        </p:spPr>
        <p:txBody>
          <a:bodyPr wrap="square" rtlCol="0">
            <a:spAutoFit/>
          </a:bodyPr>
          <a:lstStyle/>
          <a:p>
            <a:pPr algn="ctr"/>
            <a:r>
              <a:rPr lang="en-US" sz="2600" b="1" dirty="0" smtClean="0"/>
              <a:t>Question: </a:t>
            </a:r>
            <a:r>
              <a:rPr lang="en-US" sz="2600" b="1" dirty="0" smtClean="0">
                <a:solidFill>
                  <a:srgbClr val="00B050"/>
                </a:solidFill>
              </a:rPr>
              <a:t>Is he proposing?</a:t>
            </a:r>
            <a:endParaRPr lang="en-US" sz="2600" b="1" dirty="0">
              <a:solidFill>
                <a:srgbClr val="00B050"/>
              </a:solidFill>
            </a:endParaRPr>
          </a:p>
        </p:txBody>
      </p:sp>
      <p:sp>
        <p:nvSpPr>
          <p:cNvPr id="6" name="TextBox 5"/>
          <p:cNvSpPr txBox="1"/>
          <p:nvPr/>
        </p:nvSpPr>
        <p:spPr>
          <a:xfrm>
            <a:off x="313290" y="4948461"/>
            <a:ext cx="3736355" cy="492443"/>
          </a:xfrm>
          <a:prstGeom prst="rect">
            <a:avLst/>
          </a:prstGeom>
          <a:noFill/>
        </p:spPr>
        <p:txBody>
          <a:bodyPr wrap="square" rtlCol="0">
            <a:spAutoFit/>
          </a:bodyPr>
          <a:lstStyle/>
          <a:p>
            <a:pPr algn="ctr"/>
            <a:r>
              <a:rPr lang="en-US" sz="2600" b="1" dirty="0" smtClean="0"/>
              <a:t>Answer: </a:t>
            </a:r>
            <a:r>
              <a:rPr lang="en-US" sz="2600" b="1" dirty="0" smtClean="0">
                <a:solidFill>
                  <a:srgbClr val="00B050"/>
                </a:solidFill>
              </a:rPr>
              <a:t>yes</a:t>
            </a:r>
            <a:endParaRPr lang="en-US" sz="2600" b="1" dirty="0">
              <a:solidFill>
                <a:srgbClr val="00B050"/>
              </a:solidFill>
            </a:endParaRPr>
          </a:p>
        </p:txBody>
      </p:sp>
      <p:sp>
        <p:nvSpPr>
          <p:cNvPr id="8" name="TextBox 7"/>
          <p:cNvSpPr txBox="1"/>
          <p:nvPr/>
        </p:nvSpPr>
        <p:spPr>
          <a:xfrm>
            <a:off x="4950445" y="4962105"/>
            <a:ext cx="3736355" cy="492443"/>
          </a:xfrm>
          <a:prstGeom prst="rect">
            <a:avLst/>
          </a:prstGeom>
          <a:noFill/>
        </p:spPr>
        <p:txBody>
          <a:bodyPr wrap="square" rtlCol="0">
            <a:spAutoFit/>
          </a:bodyPr>
          <a:lstStyle/>
          <a:p>
            <a:pPr algn="ctr"/>
            <a:r>
              <a:rPr lang="en-US" sz="2600" b="1" dirty="0" smtClean="0"/>
              <a:t>Answer: </a:t>
            </a:r>
            <a:r>
              <a:rPr lang="en-US" sz="2600" b="1" dirty="0" smtClean="0">
                <a:solidFill>
                  <a:srgbClr val="00B050"/>
                </a:solidFill>
              </a:rPr>
              <a:t>no</a:t>
            </a:r>
            <a:endParaRPr lang="en-US" sz="2600" b="1" dirty="0">
              <a:solidFill>
                <a:srgbClr val="00B050"/>
              </a:solidFill>
            </a:endParaRPr>
          </a:p>
        </p:txBody>
      </p:sp>
      <p:pic>
        <p:nvPicPr>
          <p:cNvPr id="3074" name="Picture 2" descr="https://computing.ece.vt.edu/~ygoyal/binaryVQA_dataset/release_data/balanced_train_data/scene_data/ills/abstract_v002_train2015_000000015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19" y="2442946"/>
            <a:ext cx="4398414" cy="25133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omputing.ece.vt.edu/~ygoyal/binaryVQA_dataset/release_data/balanced_train_data/scene_data/ills/abstract_v002_train2015_0009001523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836" y="2441093"/>
            <a:ext cx="4401806" cy="251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03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Balanced Dataset - Quantitative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05846203"/>
              </p:ext>
            </p:extLst>
          </p:nvPr>
        </p:nvGraphicFramePr>
        <p:xfrm>
          <a:off x="1241948" y="1710898"/>
          <a:ext cx="6578220" cy="2301543"/>
        </p:xfrm>
        <a:graphic>
          <a:graphicData uri="http://schemas.openxmlformats.org/drawingml/2006/table">
            <a:tbl>
              <a:tblPr firstRow="1" firstCol="1" bandRow="1">
                <a:tableStyleId>{D7AC3CCA-C797-4891-BE02-D94E43425B78}</a:tableStyleId>
              </a:tblPr>
              <a:tblGrid>
                <a:gridCol w="2192740"/>
                <a:gridCol w="2192740"/>
                <a:gridCol w="2192740"/>
              </a:tblGrid>
              <a:tr h="767181">
                <a:tc>
                  <a:txBody>
                    <a:bodyPr/>
                    <a:lstStyle/>
                    <a:p>
                      <a:pPr algn="ctr"/>
                      <a:endParaRPr lang="en-IN" sz="3200" dirty="0"/>
                    </a:p>
                  </a:txBody>
                  <a:tcPr/>
                </a:tc>
                <a:tc>
                  <a:txBody>
                    <a:bodyPr/>
                    <a:lstStyle/>
                    <a:p>
                      <a:pPr algn="ctr"/>
                      <a:r>
                        <a:rPr lang="en-US" sz="3200" dirty="0" smtClean="0"/>
                        <a:t>Unbalanced</a:t>
                      </a:r>
                      <a:endParaRPr lang="en-IN" sz="3200" dirty="0"/>
                    </a:p>
                  </a:txBody>
                  <a:tcPr/>
                </a:tc>
                <a:tc>
                  <a:txBody>
                    <a:bodyPr/>
                    <a:lstStyle/>
                    <a:p>
                      <a:pPr algn="ctr"/>
                      <a:r>
                        <a:rPr lang="en-US" sz="3200" dirty="0" smtClean="0"/>
                        <a:t>Balanced</a:t>
                      </a:r>
                      <a:endParaRPr lang="en-IN" sz="3200" dirty="0"/>
                    </a:p>
                  </a:txBody>
                  <a:tcPr/>
                </a:tc>
              </a:tr>
              <a:tr h="767181">
                <a:tc>
                  <a:txBody>
                    <a:bodyPr/>
                    <a:lstStyle/>
                    <a:p>
                      <a:pPr algn="ctr"/>
                      <a:r>
                        <a:rPr lang="en-US" sz="3200" dirty="0" smtClean="0"/>
                        <a:t>Train</a:t>
                      </a:r>
                      <a:endParaRPr lang="en-IN" sz="3200" b="1" dirty="0">
                        <a:solidFill>
                          <a:schemeClr val="bg1"/>
                        </a:solidFill>
                      </a:endParaRPr>
                    </a:p>
                  </a:txBody>
                  <a:tcPr/>
                </a:tc>
                <a:tc>
                  <a:txBody>
                    <a:bodyPr/>
                    <a:lstStyle/>
                    <a:p>
                      <a:pPr algn="ctr"/>
                      <a:r>
                        <a:rPr lang="en-US" sz="3200" dirty="0" smtClean="0"/>
                        <a:t>24 K</a:t>
                      </a:r>
                      <a:endParaRPr lang="en-IN" sz="3200" dirty="0"/>
                    </a:p>
                  </a:txBody>
                  <a:tcPr/>
                </a:tc>
                <a:tc>
                  <a:txBody>
                    <a:bodyPr/>
                    <a:lstStyle/>
                    <a:p>
                      <a:pPr algn="ctr"/>
                      <a:r>
                        <a:rPr lang="en-US" sz="3200" dirty="0" smtClean="0"/>
                        <a:t>22 K</a:t>
                      </a:r>
                      <a:endParaRPr lang="en-IN" sz="3200" dirty="0"/>
                    </a:p>
                  </a:txBody>
                  <a:tcPr/>
                </a:tc>
              </a:tr>
              <a:tr h="767181">
                <a:tc>
                  <a:txBody>
                    <a:bodyPr/>
                    <a:lstStyle/>
                    <a:p>
                      <a:pPr algn="ctr"/>
                      <a:r>
                        <a:rPr lang="en-US" sz="3200" dirty="0" smtClean="0"/>
                        <a:t>Test</a:t>
                      </a:r>
                      <a:endParaRPr lang="en-IN" sz="3200" b="1" dirty="0">
                        <a:solidFill>
                          <a:schemeClr val="bg1"/>
                        </a:solidFill>
                      </a:endParaRPr>
                    </a:p>
                  </a:txBody>
                  <a:tcPr/>
                </a:tc>
                <a:tc>
                  <a:txBody>
                    <a:bodyPr/>
                    <a:lstStyle/>
                    <a:p>
                      <a:pPr algn="ctr"/>
                      <a:r>
                        <a:rPr lang="en-US" sz="3200" dirty="0" smtClean="0"/>
                        <a:t>12 K</a:t>
                      </a:r>
                      <a:endParaRPr lang="en-IN" sz="3200" dirty="0"/>
                    </a:p>
                  </a:txBody>
                  <a:tcPr/>
                </a:tc>
                <a:tc>
                  <a:txBody>
                    <a:bodyPr/>
                    <a:lstStyle/>
                    <a:p>
                      <a:pPr algn="ctr"/>
                      <a:r>
                        <a:rPr lang="en-US" sz="3200" dirty="0" smtClean="0"/>
                        <a:t>11 K</a:t>
                      </a:r>
                      <a:endParaRPr lang="en-IN" sz="3200" dirty="0"/>
                    </a:p>
                  </a:txBody>
                  <a:tcPr/>
                </a:tc>
              </a:tr>
            </a:tbl>
          </a:graphicData>
        </a:graphic>
      </p:graphicFrame>
    </p:spTree>
    <p:extLst>
      <p:ext uri="{BB962C8B-B14F-4D97-AF65-F5344CB8AC3E}">
        <p14:creationId xmlns:p14="http://schemas.microsoft.com/office/powerpoint/2010/main" val="93898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H="1" flipV="1">
            <a:off x="2478017" y="4703196"/>
            <a:ext cx="1709090" cy="64116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478017" y="1938166"/>
            <a:ext cx="0" cy="28161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80471" y="1938164"/>
            <a:ext cx="0" cy="28162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658922" y="1516191"/>
            <a:ext cx="1638189" cy="461665"/>
          </a:xfrm>
          <a:prstGeom prst="rect">
            <a:avLst/>
          </a:prstGeom>
          <a:noFill/>
        </p:spPr>
        <p:txBody>
          <a:bodyPr wrap="none" rtlCol="0">
            <a:spAutoFit/>
          </a:bodyPr>
          <a:lstStyle/>
          <a:p>
            <a:r>
              <a:rPr lang="en-US" sz="2400" dirty="0" smtClean="0"/>
              <a:t>Answer:</a:t>
            </a:r>
            <a:r>
              <a:rPr lang="en-US" sz="2400" dirty="0" smtClean="0">
                <a:solidFill>
                  <a:srgbClr val="008000"/>
                </a:solidFill>
              </a:rPr>
              <a:t> No</a:t>
            </a:r>
            <a:endParaRPr lang="en-US" sz="2400" dirty="0">
              <a:solidFill>
                <a:srgbClr val="008000"/>
              </a:solidFill>
            </a:endParaRPr>
          </a:p>
        </p:txBody>
      </p:sp>
      <p:sp>
        <p:nvSpPr>
          <p:cNvPr id="45" name="TextBox 44"/>
          <p:cNvSpPr txBox="1"/>
          <p:nvPr/>
        </p:nvSpPr>
        <p:spPr>
          <a:xfrm>
            <a:off x="5030118" y="1516191"/>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cxnSp>
        <p:nvCxnSpPr>
          <p:cNvPr id="48" name="Straight Arrow Connector 47"/>
          <p:cNvCxnSpPr/>
          <p:nvPr/>
        </p:nvCxnSpPr>
        <p:spPr>
          <a:xfrm flipV="1">
            <a:off x="4189745" y="4703195"/>
            <a:ext cx="1690726" cy="641165"/>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62" name="Picture 61" desc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665" y="2239629"/>
            <a:ext cx="3113612" cy="1967449"/>
          </a:xfrm>
          <a:prstGeom prst="rect">
            <a:avLst/>
          </a:prstGeom>
        </p:spPr>
      </p:pic>
      <p:pic>
        <p:nvPicPr>
          <p:cNvPr id="66" name="Picture 65" desc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21" y="2239629"/>
            <a:ext cx="3113612" cy="1967449"/>
          </a:xfrm>
          <a:prstGeom prst="rect">
            <a:avLst/>
          </a:prstGeom>
        </p:spPr>
      </p:pic>
      <p:sp>
        <p:nvSpPr>
          <p:cNvPr id="69" name="TextBox 68"/>
          <p:cNvSpPr txBox="1"/>
          <p:nvPr/>
        </p:nvSpPr>
        <p:spPr>
          <a:xfrm>
            <a:off x="3046842" y="4333863"/>
            <a:ext cx="2280530" cy="369332"/>
          </a:xfrm>
          <a:prstGeom prst="rect">
            <a:avLst/>
          </a:prstGeom>
          <a:noFill/>
        </p:spPr>
        <p:txBody>
          <a:bodyPr wrap="none" rtlCol="0">
            <a:spAutoFit/>
          </a:bodyPr>
          <a:lstStyle/>
          <a:p>
            <a:r>
              <a:rPr lang="en-US" dirty="0">
                <a:latin typeface="Times New Roman"/>
                <a:cs typeface="Times New Roman"/>
              </a:rPr>
              <a:t>c</a:t>
            </a:r>
            <a:r>
              <a:rPr lang="en-US" dirty="0" smtClean="0">
                <a:latin typeface="Times New Roman"/>
                <a:cs typeface="Times New Roman"/>
              </a:rPr>
              <a:t>omplementary scenes</a:t>
            </a:r>
            <a:endParaRPr lang="en-US" dirty="0">
              <a:latin typeface="Times New Roman"/>
              <a:cs typeface="Times New Roman"/>
            </a:endParaRPr>
          </a:p>
        </p:txBody>
      </p:sp>
      <p:sp>
        <p:nvSpPr>
          <p:cNvPr id="19" name="Title 1"/>
          <p:cNvSpPr>
            <a:spLocks noGrp="1"/>
          </p:cNvSpPr>
          <p:nvPr>
            <p:ph type="title"/>
          </p:nvPr>
        </p:nvSpPr>
        <p:spPr>
          <a:xfrm>
            <a:off x="457200" y="274638"/>
            <a:ext cx="8229600" cy="1143000"/>
          </a:xfrm>
        </p:spPr>
        <p:txBody>
          <a:bodyPr/>
          <a:lstStyle/>
          <a:p>
            <a:r>
              <a:rPr lang="en-US" dirty="0" smtClean="0"/>
              <a:t>Balanced VQA Task</a:t>
            </a:r>
            <a:endParaRPr lang="en-US" dirty="0"/>
          </a:p>
        </p:txBody>
      </p:sp>
      <p:sp>
        <p:nvSpPr>
          <p:cNvPr id="13" name="TextBox 12"/>
          <p:cNvSpPr txBox="1"/>
          <p:nvPr/>
        </p:nvSpPr>
        <p:spPr>
          <a:xfrm>
            <a:off x="1658922" y="5344360"/>
            <a:ext cx="5233351" cy="492443"/>
          </a:xfrm>
          <a:prstGeom prst="rect">
            <a:avLst/>
          </a:prstGeom>
          <a:noFill/>
        </p:spPr>
        <p:txBody>
          <a:bodyPr wrap="square" rtlCol="0">
            <a:spAutoFit/>
          </a:bodyPr>
          <a:lstStyle/>
          <a:p>
            <a:pPr algn="ctr"/>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Tree>
    <p:extLst>
      <p:ext uri="{BB962C8B-B14F-4D97-AF65-F5344CB8AC3E}">
        <p14:creationId xmlns:p14="http://schemas.microsoft.com/office/powerpoint/2010/main" val="406616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6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3471" y="5958642"/>
            <a:ext cx="5233351" cy="492443"/>
          </a:xfrm>
          <a:prstGeom prst="rect">
            <a:avLst/>
          </a:prstGeom>
          <a:noFill/>
        </p:spPr>
        <p:txBody>
          <a:bodyPr wrap="square" rtlCol="0">
            <a:spAutoFit/>
          </a:bodyPr>
          <a:lstStyle/>
          <a:p>
            <a:pPr algn="ctr"/>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
        <p:nvSpPr>
          <p:cNvPr id="7" name="TextBox 6"/>
          <p:cNvSpPr txBox="1"/>
          <p:nvPr/>
        </p:nvSpPr>
        <p:spPr>
          <a:xfrm>
            <a:off x="1086641" y="5311428"/>
            <a:ext cx="3824701" cy="492443"/>
          </a:xfrm>
          <a:prstGeom prst="rect">
            <a:avLst/>
          </a:prstGeom>
          <a:noFill/>
        </p:spPr>
        <p:txBody>
          <a:bodyPr wrap="none" rtlCol="0">
            <a:spAutoFit/>
          </a:bodyPr>
          <a:lstStyle/>
          <a:p>
            <a:pPr algn="ctr"/>
            <a:r>
              <a:rPr lang="en-US" sz="2600" dirty="0" smtClean="0">
                <a:latin typeface="+mj-lt"/>
                <a:cs typeface="Times New Roman"/>
              </a:rPr>
              <a:t>Tuple: </a:t>
            </a:r>
            <a:r>
              <a:rPr lang="en-US" sz="2600" dirty="0">
                <a:latin typeface="+mj-lt"/>
              </a:rPr>
              <a:t>&lt;</a:t>
            </a:r>
            <a:r>
              <a:rPr lang="en-US" sz="2600" i="1" dirty="0">
                <a:solidFill>
                  <a:srgbClr val="002060"/>
                </a:solidFill>
                <a:latin typeface="+mj-lt"/>
              </a:rPr>
              <a:t>girl</a:t>
            </a:r>
            <a:r>
              <a:rPr lang="en-US" sz="2600" i="1" dirty="0">
                <a:latin typeface="+mj-lt"/>
              </a:rPr>
              <a:t>, walking, </a:t>
            </a:r>
            <a:r>
              <a:rPr lang="en-US" sz="2600" i="1" dirty="0">
                <a:solidFill>
                  <a:srgbClr val="FF0000"/>
                </a:solidFill>
                <a:latin typeface="+mj-lt"/>
              </a:rPr>
              <a:t>bike</a:t>
            </a:r>
            <a:r>
              <a:rPr lang="en-US" sz="2600" i="1" dirty="0">
                <a:latin typeface="+mj-lt"/>
              </a:rPr>
              <a:t>&gt;</a:t>
            </a:r>
          </a:p>
        </p:txBody>
      </p:sp>
      <p:cxnSp>
        <p:nvCxnSpPr>
          <p:cNvPr id="10" name="Straight Arrow Connector 9"/>
          <p:cNvCxnSpPr/>
          <p:nvPr/>
        </p:nvCxnSpPr>
        <p:spPr>
          <a:xfrm flipH="1" flipV="1">
            <a:off x="3035808" y="3309471"/>
            <a:ext cx="7202" cy="30913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86958" y="1470007"/>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pic>
        <p:nvPicPr>
          <p:cNvPr id="15" name="Picture 14" desc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561" y="3618601"/>
            <a:ext cx="2538484" cy="1604033"/>
          </a:xfrm>
          <a:prstGeom prst="rect">
            <a:avLst/>
          </a:prstGeom>
        </p:spPr>
      </p:pic>
      <p:grpSp>
        <p:nvGrpSpPr>
          <p:cNvPr id="3" name="Group 2"/>
          <p:cNvGrpSpPr/>
          <p:nvPr/>
        </p:nvGrpSpPr>
        <p:grpSpPr>
          <a:xfrm>
            <a:off x="3615549" y="4360114"/>
            <a:ext cx="481338" cy="673245"/>
            <a:chOff x="6609803" y="3160907"/>
            <a:chExt cx="553723" cy="855677"/>
          </a:xfrm>
        </p:grpSpPr>
        <p:sp>
          <p:nvSpPr>
            <p:cNvPr id="16" name="Freeform 15"/>
            <p:cNvSpPr/>
            <p:nvPr/>
          </p:nvSpPr>
          <p:spPr>
            <a:xfrm>
              <a:off x="6609803" y="3411974"/>
              <a:ext cx="324341" cy="604610"/>
            </a:xfrm>
            <a:custGeom>
              <a:avLst/>
              <a:gdLst>
                <a:gd name="connsiteX0" fmla="*/ 846682 w 926059"/>
                <a:gd name="connsiteY0" fmla="*/ 26460 h 1561117"/>
                <a:gd name="connsiteX1" fmla="*/ 813609 w 926059"/>
                <a:gd name="connsiteY1" fmla="*/ 13230 h 1561117"/>
                <a:gd name="connsiteX2" fmla="*/ 793765 w 926059"/>
                <a:gd name="connsiteY2" fmla="*/ 6615 h 1561117"/>
                <a:gd name="connsiteX3" fmla="*/ 707773 w 926059"/>
                <a:gd name="connsiteY3" fmla="*/ 0 h 1561117"/>
                <a:gd name="connsiteX4" fmla="*/ 555635 w 926059"/>
                <a:gd name="connsiteY4" fmla="*/ 6615 h 1561117"/>
                <a:gd name="connsiteX5" fmla="*/ 522562 w 926059"/>
                <a:gd name="connsiteY5" fmla="*/ 13230 h 1561117"/>
                <a:gd name="connsiteX6" fmla="*/ 383653 w 926059"/>
                <a:gd name="connsiteY6" fmla="*/ 26460 h 1561117"/>
                <a:gd name="connsiteX7" fmla="*/ 231515 w 926059"/>
                <a:gd name="connsiteY7" fmla="*/ 19845 h 1561117"/>
                <a:gd name="connsiteX8" fmla="*/ 165368 w 926059"/>
                <a:gd name="connsiteY8" fmla="*/ 13230 h 1561117"/>
                <a:gd name="connsiteX9" fmla="*/ 19844 w 926059"/>
                <a:gd name="connsiteY9" fmla="*/ 19845 h 1561117"/>
                <a:gd name="connsiteX10" fmla="*/ 6615 w 926059"/>
                <a:gd name="connsiteY10" fmla="*/ 59534 h 1561117"/>
                <a:gd name="connsiteX11" fmla="*/ 0 w 926059"/>
                <a:gd name="connsiteY11" fmla="*/ 79379 h 1561117"/>
                <a:gd name="connsiteX12" fmla="*/ 6615 w 926059"/>
                <a:gd name="connsiteY12" fmla="*/ 119068 h 1561117"/>
                <a:gd name="connsiteX13" fmla="*/ 13230 w 926059"/>
                <a:gd name="connsiteY13" fmla="*/ 138913 h 1561117"/>
                <a:gd name="connsiteX14" fmla="*/ 33074 w 926059"/>
                <a:gd name="connsiteY14" fmla="*/ 145528 h 1561117"/>
                <a:gd name="connsiteX15" fmla="*/ 46303 w 926059"/>
                <a:gd name="connsiteY15" fmla="*/ 165373 h 1561117"/>
                <a:gd name="connsiteX16" fmla="*/ 72762 w 926059"/>
                <a:gd name="connsiteY16" fmla="*/ 178603 h 1561117"/>
                <a:gd name="connsiteX17" fmla="*/ 350579 w 926059"/>
                <a:gd name="connsiteY17" fmla="*/ 171988 h 1561117"/>
                <a:gd name="connsiteX18" fmla="*/ 410112 w 926059"/>
                <a:gd name="connsiteY18" fmla="*/ 178603 h 1561117"/>
                <a:gd name="connsiteX19" fmla="*/ 416726 w 926059"/>
                <a:gd name="connsiteY19" fmla="*/ 198447 h 1561117"/>
                <a:gd name="connsiteX20" fmla="*/ 410112 w 926059"/>
                <a:gd name="connsiteY20" fmla="*/ 449814 h 1561117"/>
                <a:gd name="connsiteX21" fmla="*/ 377038 w 926059"/>
                <a:gd name="connsiteY21" fmla="*/ 482888 h 1561117"/>
                <a:gd name="connsiteX22" fmla="*/ 357194 w 926059"/>
                <a:gd name="connsiteY22" fmla="*/ 502733 h 1561117"/>
                <a:gd name="connsiteX23" fmla="*/ 317506 w 926059"/>
                <a:gd name="connsiteY23" fmla="*/ 529192 h 1561117"/>
                <a:gd name="connsiteX24" fmla="*/ 277818 w 926059"/>
                <a:gd name="connsiteY24" fmla="*/ 562267 h 1561117"/>
                <a:gd name="connsiteX25" fmla="*/ 244744 w 926059"/>
                <a:gd name="connsiteY25" fmla="*/ 588726 h 1561117"/>
                <a:gd name="connsiteX26" fmla="*/ 231515 w 926059"/>
                <a:gd name="connsiteY26" fmla="*/ 608571 h 1561117"/>
                <a:gd name="connsiteX27" fmla="*/ 218285 w 926059"/>
                <a:gd name="connsiteY27" fmla="*/ 621801 h 1561117"/>
                <a:gd name="connsiteX28" fmla="*/ 198441 w 926059"/>
                <a:gd name="connsiteY28" fmla="*/ 654876 h 1561117"/>
                <a:gd name="connsiteX29" fmla="*/ 178597 w 926059"/>
                <a:gd name="connsiteY29" fmla="*/ 714410 h 1561117"/>
                <a:gd name="connsiteX30" fmla="*/ 171982 w 926059"/>
                <a:gd name="connsiteY30" fmla="*/ 734254 h 1561117"/>
                <a:gd name="connsiteX31" fmla="*/ 158753 w 926059"/>
                <a:gd name="connsiteY31" fmla="*/ 800403 h 1561117"/>
                <a:gd name="connsiteX32" fmla="*/ 145524 w 926059"/>
                <a:gd name="connsiteY32" fmla="*/ 992236 h 1561117"/>
                <a:gd name="connsiteX33" fmla="*/ 138909 w 926059"/>
                <a:gd name="connsiteY33" fmla="*/ 1025310 h 1561117"/>
                <a:gd name="connsiteX34" fmla="*/ 145524 w 926059"/>
                <a:gd name="connsiteY34" fmla="*/ 1276676 h 1561117"/>
                <a:gd name="connsiteX35" fmla="*/ 165368 w 926059"/>
                <a:gd name="connsiteY35" fmla="*/ 1369285 h 1561117"/>
                <a:gd name="connsiteX36" fmla="*/ 185212 w 926059"/>
                <a:gd name="connsiteY36" fmla="*/ 1435434 h 1561117"/>
                <a:gd name="connsiteX37" fmla="*/ 198441 w 926059"/>
                <a:gd name="connsiteY37" fmla="*/ 1475123 h 1561117"/>
                <a:gd name="connsiteX38" fmla="*/ 205056 w 926059"/>
                <a:gd name="connsiteY38" fmla="*/ 1494968 h 1561117"/>
                <a:gd name="connsiteX39" fmla="*/ 231515 w 926059"/>
                <a:gd name="connsiteY39" fmla="*/ 1528043 h 1561117"/>
                <a:gd name="connsiteX40" fmla="*/ 271203 w 926059"/>
                <a:gd name="connsiteY40" fmla="*/ 1554502 h 1561117"/>
                <a:gd name="connsiteX41" fmla="*/ 297662 w 926059"/>
                <a:gd name="connsiteY41" fmla="*/ 1561117 h 1561117"/>
                <a:gd name="connsiteX42" fmla="*/ 436571 w 926059"/>
                <a:gd name="connsiteY42" fmla="*/ 1554502 h 1561117"/>
                <a:gd name="connsiteX43" fmla="*/ 476259 w 926059"/>
                <a:gd name="connsiteY43" fmla="*/ 1541272 h 1561117"/>
                <a:gd name="connsiteX44" fmla="*/ 496103 w 926059"/>
                <a:gd name="connsiteY44" fmla="*/ 1521428 h 1561117"/>
                <a:gd name="connsiteX45" fmla="*/ 515947 w 926059"/>
                <a:gd name="connsiteY45" fmla="*/ 1514813 h 1561117"/>
                <a:gd name="connsiteX46" fmla="*/ 549021 w 926059"/>
                <a:gd name="connsiteY46" fmla="*/ 1455279 h 1561117"/>
                <a:gd name="connsiteX47" fmla="*/ 562250 w 926059"/>
                <a:gd name="connsiteY47" fmla="*/ 1428819 h 1561117"/>
                <a:gd name="connsiteX48" fmla="*/ 575479 w 926059"/>
                <a:gd name="connsiteY48" fmla="*/ 1408974 h 1561117"/>
                <a:gd name="connsiteX49" fmla="*/ 588709 w 926059"/>
                <a:gd name="connsiteY49" fmla="*/ 1369285 h 1561117"/>
                <a:gd name="connsiteX50" fmla="*/ 595323 w 926059"/>
                <a:gd name="connsiteY50" fmla="*/ 1349440 h 1561117"/>
                <a:gd name="connsiteX51" fmla="*/ 608553 w 926059"/>
                <a:gd name="connsiteY51" fmla="*/ 1303136 h 1561117"/>
                <a:gd name="connsiteX52" fmla="*/ 615168 w 926059"/>
                <a:gd name="connsiteY52" fmla="*/ 1256832 h 1561117"/>
                <a:gd name="connsiteX53" fmla="*/ 621782 w 926059"/>
                <a:gd name="connsiteY53" fmla="*/ 1045155 h 1561117"/>
                <a:gd name="connsiteX54" fmla="*/ 635012 w 926059"/>
                <a:gd name="connsiteY54" fmla="*/ 1084844 h 1561117"/>
                <a:gd name="connsiteX55" fmla="*/ 661470 w 926059"/>
                <a:gd name="connsiteY55" fmla="*/ 1124534 h 1561117"/>
                <a:gd name="connsiteX56" fmla="*/ 701159 w 926059"/>
                <a:gd name="connsiteY56" fmla="*/ 1164223 h 1561117"/>
                <a:gd name="connsiteX57" fmla="*/ 767306 w 926059"/>
                <a:gd name="connsiteY57" fmla="*/ 1184068 h 1561117"/>
                <a:gd name="connsiteX58" fmla="*/ 853297 w 926059"/>
                <a:gd name="connsiteY58" fmla="*/ 1177453 h 1561117"/>
                <a:gd name="connsiteX59" fmla="*/ 873141 w 926059"/>
                <a:gd name="connsiteY59" fmla="*/ 1164223 h 1561117"/>
                <a:gd name="connsiteX60" fmla="*/ 892985 w 926059"/>
                <a:gd name="connsiteY60" fmla="*/ 1157608 h 1561117"/>
                <a:gd name="connsiteX61" fmla="*/ 919444 w 926059"/>
                <a:gd name="connsiteY61" fmla="*/ 1098074 h 1561117"/>
                <a:gd name="connsiteX62" fmla="*/ 926059 w 926059"/>
                <a:gd name="connsiteY62" fmla="*/ 1078229 h 1561117"/>
                <a:gd name="connsiteX63" fmla="*/ 926059 w 926059"/>
                <a:gd name="connsiteY63" fmla="*/ 1045155 h 15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6059" h="1561117">
                  <a:moveTo>
                    <a:pt x="846682" y="26460"/>
                  </a:moveTo>
                  <a:cubicBezTo>
                    <a:pt x="835658" y="22050"/>
                    <a:pt x="824727" y="17399"/>
                    <a:pt x="813609" y="13230"/>
                  </a:cubicBezTo>
                  <a:cubicBezTo>
                    <a:pt x="807080" y="10782"/>
                    <a:pt x="800684" y="7480"/>
                    <a:pt x="793765" y="6615"/>
                  </a:cubicBezTo>
                  <a:cubicBezTo>
                    <a:pt x="765238" y="3049"/>
                    <a:pt x="736437" y="2205"/>
                    <a:pt x="707773" y="0"/>
                  </a:cubicBezTo>
                  <a:cubicBezTo>
                    <a:pt x="657060" y="2205"/>
                    <a:pt x="606267" y="2998"/>
                    <a:pt x="555635" y="6615"/>
                  </a:cubicBezTo>
                  <a:cubicBezTo>
                    <a:pt x="544421" y="7416"/>
                    <a:pt x="533731" y="11941"/>
                    <a:pt x="522562" y="13230"/>
                  </a:cubicBezTo>
                  <a:cubicBezTo>
                    <a:pt x="476356" y="18562"/>
                    <a:pt x="383653" y="26460"/>
                    <a:pt x="383653" y="26460"/>
                  </a:cubicBezTo>
                  <a:lnTo>
                    <a:pt x="231515" y="19845"/>
                  </a:lnTo>
                  <a:cubicBezTo>
                    <a:pt x="209397" y="18504"/>
                    <a:pt x="187527" y="13230"/>
                    <a:pt x="165368" y="13230"/>
                  </a:cubicBezTo>
                  <a:cubicBezTo>
                    <a:pt x="116810" y="13230"/>
                    <a:pt x="68352" y="17640"/>
                    <a:pt x="19844" y="19845"/>
                  </a:cubicBezTo>
                  <a:lnTo>
                    <a:pt x="6615" y="59534"/>
                  </a:lnTo>
                  <a:lnTo>
                    <a:pt x="0" y="79379"/>
                  </a:lnTo>
                  <a:cubicBezTo>
                    <a:pt x="2205" y="92609"/>
                    <a:pt x="3705" y="105975"/>
                    <a:pt x="6615" y="119068"/>
                  </a:cubicBezTo>
                  <a:cubicBezTo>
                    <a:pt x="8128" y="125875"/>
                    <a:pt x="8300" y="133982"/>
                    <a:pt x="13230" y="138913"/>
                  </a:cubicBezTo>
                  <a:cubicBezTo>
                    <a:pt x="18160" y="143843"/>
                    <a:pt x="26459" y="143323"/>
                    <a:pt x="33074" y="145528"/>
                  </a:cubicBezTo>
                  <a:cubicBezTo>
                    <a:pt x="37484" y="152143"/>
                    <a:pt x="40196" y="160283"/>
                    <a:pt x="46303" y="165373"/>
                  </a:cubicBezTo>
                  <a:cubicBezTo>
                    <a:pt x="53878" y="171686"/>
                    <a:pt x="62904" y="178389"/>
                    <a:pt x="72762" y="178603"/>
                  </a:cubicBezTo>
                  <a:lnTo>
                    <a:pt x="350579" y="171988"/>
                  </a:lnTo>
                  <a:cubicBezTo>
                    <a:pt x="370423" y="174193"/>
                    <a:pt x="391574" y="171188"/>
                    <a:pt x="410112" y="178603"/>
                  </a:cubicBezTo>
                  <a:cubicBezTo>
                    <a:pt x="416586" y="181193"/>
                    <a:pt x="416726" y="191475"/>
                    <a:pt x="416726" y="198447"/>
                  </a:cubicBezTo>
                  <a:cubicBezTo>
                    <a:pt x="416726" y="282265"/>
                    <a:pt x="421695" y="366800"/>
                    <a:pt x="410112" y="449814"/>
                  </a:cubicBezTo>
                  <a:cubicBezTo>
                    <a:pt x="407957" y="465256"/>
                    <a:pt x="388063" y="471863"/>
                    <a:pt x="377038" y="482888"/>
                  </a:cubicBezTo>
                  <a:cubicBezTo>
                    <a:pt x="370423" y="489503"/>
                    <a:pt x="364978" y="497544"/>
                    <a:pt x="357194" y="502733"/>
                  </a:cubicBezTo>
                  <a:cubicBezTo>
                    <a:pt x="343965" y="511553"/>
                    <a:pt x="328749" y="517949"/>
                    <a:pt x="317506" y="529192"/>
                  </a:cubicBezTo>
                  <a:cubicBezTo>
                    <a:pt x="270372" y="576328"/>
                    <a:pt x="323860" y="525432"/>
                    <a:pt x="277818" y="562267"/>
                  </a:cubicBezTo>
                  <a:cubicBezTo>
                    <a:pt x="230702" y="599961"/>
                    <a:pt x="305806" y="548019"/>
                    <a:pt x="244744" y="588726"/>
                  </a:cubicBezTo>
                  <a:cubicBezTo>
                    <a:pt x="240334" y="595341"/>
                    <a:pt x="236481" y="602363"/>
                    <a:pt x="231515" y="608571"/>
                  </a:cubicBezTo>
                  <a:cubicBezTo>
                    <a:pt x="227619" y="613441"/>
                    <a:pt x="221494" y="616453"/>
                    <a:pt x="218285" y="621801"/>
                  </a:cubicBezTo>
                  <a:cubicBezTo>
                    <a:pt x="192525" y="664737"/>
                    <a:pt x="231963" y="621354"/>
                    <a:pt x="198441" y="654876"/>
                  </a:cubicBezTo>
                  <a:lnTo>
                    <a:pt x="178597" y="714410"/>
                  </a:lnTo>
                  <a:cubicBezTo>
                    <a:pt x="176392" y="721025"/>
                    <a:pt x="173349" y="727417"/>
                    <a:pt x="171982" y="734254"/>
                  </a:cubicBezTo>
                  <a:lnTo>
                    <a:pt x="158753" y="800403"/>
                  </a:lnTo>
                  <a:cubicBezTo>
                    <a:pt x="156899" y="830068"/>
                    <a:pt x="149518" y="956287"/>
                    <a:pt x="145524" y="992236"/>
                  </a:cubicBezTo>
                  <a:cubicBezTo>
                    <a:pt x="144282" y="1003410"/>
                    <a:pt x="141114" y="1014285"/>
                    <a:pt x="138909" y="1025310"/>
                  </a:cubicBezTo>
                  <a:cubicBezTo>
                    <a:pt x="141114" y="1109099"/>
                    <a:pt x="141718" y="1192945"/>
                    <a:pt x="145524" y="1276676"/>
                  </a:cubicBezTo>
                  <a:cubicBezTo>
                    <a:pt x="146591" y="1300162"/>
                    <a:pt x="160456" y="1349636"/>
                    <a:pt x="165368" y="1369285"/>
                  </a:cubicBezTo>
                  <a:cubicBezTo>
                    <a:pt x="175369" y="1409289"/>
                    <a:pt x="169100" y="1387098"/>
                    <a:pt x="185212" y="1435434"/>
                  </a:cubicBezTo>
                  <a:lnTo>
                    <a:pt x="198441" y="1475123"/>
                  </a:lnTo>
                  <a:cubicBezTo>
                    <a:pt x="200646" y="1481738"/>
                    <a:pt x="201188" y="1489166"/>
                    <a:pt x="205056" y="1494968"/>
                  </a:cubicBezTo>
                  <a:cubicBezTo>
                    <a:pt x="213736" y="1507988"/>
                    <a:pt x="218946" y="1518616"/>
                    <a:pt x="231515" y="1528043"/>
                  </a:cubicBezTo>
                  <a:cubicBezTo>
                    <a:pt x="244235" y="1537583"/>
                    <a:pt x="255778" y="1550646"/>
                    <a:pt x="271203" y="1554502"/>
                  </a:cubicBezTo>
                  <a:lnTo>
                    <a:pt x="297662" y="1561117"/>
                  </a:lnTo>
                  <a:cubicBezTo>
                    <a:pt x="343965" y="1558912"/>
                    <a:pt x="390499" y="1559621"/>
                    <a:pt x="436571" y="1554502"/>
                  </a:cubicBezTo>
                  <a:cubicBezTo>
                    <a:pt x="450431" y="1552962"/>
                    <a:pt x="476259" y="1541272"/>
                    <a:pt x="476259" y="1541272"/>
                  </a:cubicBezTo>
                  <a:cubicBezTo>
                    <a:pt x="482874" y="1534657"/>
                    <a:pt x="488320" y="1526617"/>
                    <a:pt x="496103" y="1521428"/>
                  </a:cubicBezTo>
                  <a:cubicBezTo>
                    <a:pt x="501904" y="1517560"/>
                    <a:pt x="511017" y="1519743"/>
                    <a:pt x="515947" y="1514813"/>
                  </a:cubicBezTo>
                  <a:cubicBezTo>
                    <a:pt x="548172" y="1482586"/>
                    <a:pt x="536545" y="1484390"/>
                    <a:pt x="549021" y="1455279"/>
                  </a:cubicBezTo>
                  <a:cubicBezTo>
                    <a:pt x="552905" y="1446215"/>
                    <a:pt x="557358" y="1437381"/>
                    <a:pt x="562250" y="1428819"/>
                  </a:cubicBezTo>
                  <a:cubicBezTo>
                    <a:pt x="566194" y="1421916"/>
                    <a:pt x="572250" y="1416239"/>
                    <a:pt x="575479" y="1408974"/>
                  </a:cubicBezTo>
                  <a:cubicBezTo>
                    <a:pt x="581143" y="1396231"/>
                    <a:pt x="584299" y="1382515"/>
                    <a:pt x="588709" y="1369285"/>
                  </a:cubicBezTo>
                  <a:lnTo>
                    <a:pt x="595323" y="1349440"/>
                  </a:lnTo>
                  <a:cubicBezTo>
                    <a:pt x="600992" y="1332432"/>
                    <a:pt x="605229" y="1321416"/>
                    <a:pt x="608553" y="1303136"/>
                  </a:cubicBezTo>
                  <a:cubicBezTo>
                    <a:pt x="611342" y="1287796"/>
                    <a:pt x="612963" y="1272267"/>
                    <a:pt x="615168" y="1256832"/>
                  </a:cubicBezTo>
                  <a:cubicBezTo>
                    <a:pt x="617373" y="1186273"/>
                    <a:pt x="613691" y="1115283"/>
                    <a:pt x="621782" y="1045155"/>
                  </a:cubicBezTo>
                  <a:cubicBezTo>
                    <a:pt x="623380" y="1031302"/>
                    <a:pt x="627277" y="1073241"/>
                    <a:pt x="635012" y="1084844"/>
                  </a:cubicBezTo>
                  <a:cubicBezTo>
                    <a:pt x="643831" y="1098074"/>
                    <a:pt x="650227" y="1113291"/>
                    <a:pt x="661470" y="1124534"/>
                  </a:cubicBezTo>
                  <a:cubicBezTo>
                    <a:pt x="674700" y="1137764"/>
                    <a:pt x="683410" y="1158306"/>
                    <a:pt x="701159" y="1164223"/>
                  </a:cubicBezTo>
                  <a:cubicBezTo>
                    <a:pt x="749472" y="1180328"/>
                    <a:pt x="727318" y="1174071"/>
                    <a:pt x="767306" y="1184068"/>
                  </a:cubicBezTo>
                  <a:cubicBezTo>
                    <a:pt x="795970" y="1181863"/>
                    <a:pt x="825041" y="1182751"/>
                    <a:pt x="853297" y="1177453"/>
                  </a:cubicBezTo>
                  <a:cubicBezTo>
                    <a:pt x="861111" y="1175988"/>
                    <a:pt x="866030" y="1167778"/>
                    <a:pt x="873141" y="1164223"/>
                  </a:cubicBezTo>
                  <a:cubicBezTo>
                    <a:pt x="879377" y="1161105"/>
                    <a:pt x="886370" y="1159813"/>
                    <a:pt x="892985" y="1157608"/>
                  </a:cubicBezTo>
                  <a:cubicBezTo>
                    <a:pt x="913949" y="1126160"/>
                    <a:pt x="903700" y="1145305"/>
                    <a:pt x="919444" y="1098074"/>
                  </a:cubicBezTo>
                  <a:cubicBezTo>
                    <a:pt x="921649" y="1091459"/>
                    <a:pt x="926059" y="1085202"/>
                    <a:pt x="926059" y="1078229"/>
                  </a:cubicBezTo>
                  <a:lnTo>
                    <a:pt x="926059" y="1045155"/>
                  </a:lnTo>
                </a:path>
              </a:pathLst>
            </a:cu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6813562" y="3160907"/>
              <a:ext cx="349964" cy="804438"/>
            </a:xfrm>
            <a:custGeom>
              <a:avLst/>
              <a:gdLst>
                <a:gd name="connsiteX0" fmla="*/ 278136 w 999218"/>
                <a:gd name="connsiteY0" fmla="*/ 681335 h 2077079"/>
                <a:gd name="connsiteX1" fmla="*/ 264906 w 999218"/>
                <a:gd name="connsiteY1" fmla="*/ 628415 h 2077079"/>
                <a:gd name="connsiteX2" fmla="*/ 251677 w 999218"/>
                <a:gd name="connsiteY2" fmla="*/ 608571 h 2077079"/>
                <a:gd name="connsiteX3" fmla="*/ 218603 w 999218"/>
                <a:gd name="connsiteY3" fmla="*/ 575496 h 2077079"/>
                <a:gd name="connsiteX4" fmla="*/ 192144 w 999218"/>
                <a:gd name="connsiteY4" fmla="*/ 535807 h 2077079"/>
                <a:gd name="connsiteX5" fmla="*/ 198759 w 999218"/>
                <a:gd name="connsiteY5" fmla="*/ 476273 h 2077079"/>
                <a:gd name="connsiteX6" fmla="*/ 205374 w 999218"/>
                <a:gd name="connsiteY6" fmla="*/ 456428 h 2077079"/>
                <a:gd name="connsiteX7" fmla="*/ 225218 w 999218"/>
                <a:gd name="connsiteY7" fmla="*/ 443198 h 2077079"/>
                <a:gd name="connsiteX8" fmla="*/ 258291 w 999218"/>
                <a:gd name="connsiteY8" fmla="*/ 383664 h 2077079"/>
                <a:gd name="connsiteX9" fmla="*/ 278136 w 999218"/>
                <a:gd name="connsiteY9" fmla="*/ 370434 h 2077079"/>
                <a:gd name="connsiteX10" fmla="*/ 284750 w 999218"/>
                <a:gd name="connsiteY10" fmla="*/ 350590 h 2077079"/>
                <a:gd name="connsiteX11" fmla="*/ 297980 w 999218"/>
                <a:gd name="connsiteY11" fmla="*/ 337360 h 2077079"/>
                <a:gd name="connsiteX12" fmla="*/ 311209 w 999218"/>
                <a:gd name="connsiteY12" fmla="*/ 297670 h 2077079"/>
                <a:gd name="connsiteX13" fmla="*/ 324438 w 999218"/>
                <a:gd name="connsiteY13" fmla="*/ 251366 h 2077079"/>
                <a:gd name="connsiteX14" fmla="*/ 331053 w 999218"/>
                <a:gd name="connsiteY14" fmla="*/ 138913 h 2077079"/>
                <a:gd name="connsiteX15" fmla="*/ 344283 w 999218"/>
                <a:gd name="connsiteY15" fmla="*/ 92608 h 2077079"/>
                <a:gd name="connsiteX16" fmla="*/ 370741 w 999218"/>
                <a:gd name="connsiteY16" fmla="*/ 52919 h 2077079"/>
                <a:gd name="connsiteX17" fmla="*/ 410430 w 999218"/>
                <a:gd name="connsiteY17" fmla="*/ 26459 h 2077079"/>
                <a:gd name="connsiteX18" fmla="*/ 536109 w 999218"/>
                <a:gd name="connsiteY18" fmla="*/ 0 h 2077079"/>
                <a:gd name="connsiteX19" fmla="*/ 668403 w 999218"/>
                <a:gd name="connsiteY19" fmla="*/ 6615 h 2077079"/>
                <a:gd name="connsiteX20" fmla="*/ 708091 w 999218"/>
                <a:gd name="connsiteY20" fmla="*/ 26459 h 2077079"/>
                <a:gd name="connsiteX21" fmla="*/ 727935 w 999218"/>
                <a:gd name="connsiteY21" fmla="*/ 33074 h 2077079"/>
                <a:gd name="connsiteX22" fmla="*/ 761009 w 999218"/>
                <a:gd name="connsiteY22" fmla="*/ 66149 h 2077079"/>
                <a:gd name="connsiteX23" fmla="*/ 787468 w 999218"/>
                <a:gd name="connsiteY23" fmla="*/ 99223 h 2077079"/>
                <a:gd name="connsiteX24" fmla="*/ 813926 w 999218"/>
                <a:gd name="connsiteY24" fmla="*/ 178602 h 2077079"/>
                <a:gd name="connsiteX25" fmla="*/ 820541 w 999218"/>
                <a:gd name="connsiteY25" fmla="*/ 198447 h 2077079"/>
                <a:gd name="connsiteX26" fmla="*/ 827156 w 999218"/>
                <a:gd name="connsiteY26" fmla="*/ 218292 h 2077079"/>
                <a:gd name="connsiteX27" fmla="*/ 833771 w 999218"/>
                <a:gd name="connsiteY27" fmla="*/ 357204 h 2077079"/>
                <a:gd name="connsiteX28" fmla="*/ 847000 w 999218"/>
                <a:gd name="connsiteY28" fmla="*/ 396894 h 2077079"/>
                <a:gd name="connsiteX29" fmla="*/ 873459 w 999218"/>
                <a:gd name="connsiteY29" fmla="*/ 436583 h 2077079"/>
                <a:gd name="connsiteX30" fmla="*/ 880074 w 999218"/>
                <a:gd name="connsiteY30" fmla="*/ 456428 h 2077079"/>
                <a:gd name="connsiteX31" fmla="*/ 893303 w 999218"/>
                <a:gd name="connsiteY31" fmla="*/ 476273 h 2077079"/>
                <a:gd name="connsiteX32" fmla="*/ 906532 w 999218"/>
                <a:gd name="connsiteY32" fmla="*/ 515962 h 2077079"/>
                <a:gd name="connsiteX33" fmla="*/ 913147 w 999218"/>
                <a:gd name="connsiteY33" fmla="*/ 535807 h 2077079"/>
                <a:gd name="connsiteX34" fmla="*/ 886688 w 999218"/>
                <a:gd name="connsiteY34" fmla="*/ 608571 h 2077079"/>
                <a:gd name="connsiteX35" fmla="*/ 866844 w 999218"/>
                <a:gd name="connsiteY35" fmla="*/ 615186 h 2077079"/>
                <a:gd name="connsiteX36" fmla="*/ 847000 w 999218"/>
                <a:gd name="connsiteY36" fmla="*/ 654875 h 2077079"/>
                <a:gd name="connsiteX37" fmla="*/ 873459 w 999218"/>
                <a:gd name="connsiteY37" fmla="*/ 714409 h 2077079"/>
                <a:gd name="connsiteX38" fmla="*/ 893303 w 999218"/>
                <a:gd name="connsiteY38" fmla="*/ 721024 h 2077079"/>
                <a:gd name="connsiteX39" fmla="*/ 906532 w 999218"/>
                <a:gd name="connsiteY39" fmla="*/ 740869 h 2077079"/>
                <a:gd name="connsiteX40" fmla="*/ 939606 w 999218"/>
                <a:gd name="connsiteY40" fmla="*/ 767328 h 2077079"/>
                <a:gd name="connsiteX41" fmla="*/ 966065 w 999218"/>
                <a:gd name="connsiteY41" fmla="*/ 807018 h 2077079"/>
                <a:gd name="connsiteX42" fmla="*/ 985909 w 999218"/>
                <a:gd name="connsiteY42" fmla="*/ 846707 h 2077079"/>
                <a:gd name="connsiteX43" fmla="*/ 999138 w 999218"/>
                <a:gd name="connsiteY43" fmla="*/ 886397 h 2077079"/>
                <a:gd name="connsiteX44" fmla="*/ 992523 w 999218"/>
                <a:gd name="connsiteY44" fmla="*/ 972390 h 2077079"/>
                <a:gd name="connsiteX45" fmla="*/ 959450 w 999218"/>
                <a:gd name="connsiteY45" fmla="*/ 1005465 h 2077079"/>
                <a:gd name="connsiteX46" fmla="*/ 939606 w 999218"/>
                <a:gd name="connsiteY46" fmla="*/ 1012080 h 2077079"/>
                <a:gd name="connsiteX47" fmla="*/ 919762 w 999218"/>
                <a:gd name="connsiteY47" fmla="*/ 1025310 h 2077079"/>
                <a:gd name="connsiteX48" fmla="*/ 899918 w 999218"/>
                <a:gd name="connsiteY48" fmla="*/ 1031925 h 2077079"/>
                <a:gd name="connsiteX49" fmla="*/ 880074 w 999218"/>
                <a:gd name="connsiteY49" fmla="*/ 1045154 h 2077079"/>
                <a:gd name="connsiteX50" fmla="*/ 853615 w 999218"/>
                <a:gd name="connsiteY50" fmla="*/ 1051769 h 2077079"/>
                <a:gd name="connsiteX51" fmla="*/ 813926 w 999218"/>
                <a:gd name="connsiteY51" fmla="*/ 1064999 h 2077079"/>
                <a:gd name="connsiteX52" fmla="*/ 767624 w 999218"/>
                <a:gd name="connsiteY52" fmla="*/ 1078229 h 2077079"/>
                <a:gd name="connsiteX53" fmla="*/ 787468 w 999218"/>
                <a:gd name="connsiteY53" fmla="*/ 1137763 h 2077079"/>
                <a:gd name="connsiteX54" fmla="*/ 794082 w 999218"/>
                <a:gd name="connsiteY54" fmla="*/ 1157608 h 2077079"/>
                <a:gd name="connsiteX55" fmla="*/ 800697 w 999218"/>
                <a:gd name="connsiteY55" fmla="*/ 1177452 h 2077079"/>
                <a:gd name="connsiteX56" fmla="*/ 807312 w 999218"/>
                <a:gd name="connsiteY56" fmla="*/ 1210527 h 2077079"/>
                <a:gd name="connsiteX57" fmla="*/ 813926 w 999218"/>
                <a:gd name="connsiteY57" fmla="*/ 1263446 h 2077079"/>
                <a:gd name="connsiteX58" fmla="*/ 820541 w 999218"/>
                <a:gd name="connsiteY58" fmla="*/ 1303136 h 2077079"/>
                <a:gd name="connsiteX59" fmla="*/ 813926 w 999218"/>
                <a:gd name="connsiteY59" fmla="*/ 1395744 h 2077079"/>
                <a:gd name="connsiteX60" fmla="*/ 794082 w 999218"/>
                <a:gd name="connsiteY60" fmla="*/ 1461893 h 2077079"/>
                <a:gd name="connsiteX61" fmla="*/ 774238 w 999218"/>
                <a:gd name="connsiteY61" fmla="*/ 1521427 h 2077079"/>
                <a:gd name="connsiteX62" fmla="*/ 767624 w 999218"/>
                <a:gd name="connsiteY62" fmla="*/ 1541272 h 2077079"/>
                <a:gd name="connsiteX63" fmla="*/ 747779 w 999218"/>
                <a:gd name="connsiteY63" fmla="*/ 1838943 h 2077079"/>
                <a:gd name="connsiteX64" fmla="*/ 734550 w 999218"/>
                <a:gd name="connsiteY64" fmla="*/ 1977856 h 2077079"/>
                <a:gd name="connsiteX65" fmla="*/ 714706 w 999218"/>
                <a:gd name="connsiteY65" fmla="*/ 2017545 h 2077079"/>
                <a:gd name="connsiteX66" fmla="*/ 694862 w 999218"/>
                <a:gd name="connsiteY66" fmla="*/ 2024160 h 2077079"/>
                <a:gd name="connsiteX67" fmla="*/ 661788 w 999218"/>
                <a:gd name="connsiteY67" fmla="*/ 2044005 h 2077079"/>
                <a:gd name="connsiteX68" fmla="*/ 641944 w 999218"/>
                <a:gd name="connsiteY68" fmla="*/ 2057234 h 2077079"/>
                <a:gd name="connsiteX69" fmla="*/ 569182 w 999218"/>
                <a:gd name="connsiteY69" fmla="*/ 2077079 h 2077079"/>
                <a:gd name="connsiteX70" fmla="*/ 489806 w 999218"/>
                <a:gd name="connsiteY70" fmla="*/ 2070464 h 2077079"/>
                <a:gd name="connsiteX71" fmla="*/ 469962 w 999218"/>
                <a:gd name="connsiteY71" fmla="*/ 2057234 h 2077079"/>
                <a:gd name="connsiteX72" fmla="*/ 456733 w 999218"/>
                <a:gd name="connsiteY72" fmla="*/ 2017545 h 2077079"/>
                <a:gd name="connsiteX73" fmla="*/ 463347 w 999218"/>
                <a:gd name="connsiteY73" fmla="*/ 1905092 h 2077079"/>
                <a:gd name="connsiteX74" fmla="*/ 476577 w 999218"/>
                <a:gd name="connsiteY74" fmla="*/ 1865402 h 2077079"/>
                <a:gd name="connsiteX75" fmla="*/ 483191 w 999218"/>
                <a:gd name="connsiteY75" fmla="*/ 1845558 h 2077079"/>
                <a:gd name="connsiteX76" fmla="*/ 476577 w 999218"/>
                <a:gd name="connsiteY76" fmla="*/ 1812483 h 2077079"/>
                <a:gd name="connsiteX77" fmla="*/ 469962 w 999218"/>
                <a:gd name="connsiteY77" fmla="*/ 1792638 h 2077079"/>
                <a:gd name="connsiteX78" fmla="*/ 450118 w 999218"/>
                <a:gd name="connsiteY78" fmla="*/ 1786023 h 2077079"/>
                <a:gd name="connsiteX79" fmla="*/ 410430 w 999218"/>
                <a:gd name="connsiteY79" fmla="*/ 1766179 h 2077079"/>
                <a:gd name="connsiteX80" fmla="*/ 357512 w 999218"/>
                <a:gd name="connsiteY80" fmla="*/ 1726489 h 2077079"/>
                <a:gd name="connsiteX81" fmla="*/ 337668 w 999218"/>
                <a:gd name="connsiteY81" fmla="*/ 1713259 h 2077079"/>
                <a:gd name="connsiteX82" fmla="*/ 324438 w 999218"/>
                <a:gd name="connsiteY82" fmla="*/ 1693415 h 2077079"/>
                <a:gd name="connsiteX83" fmla="*/ 284750 w 999218"/>
                <a:gd name="connsiteY83" fmla="*/ 1673570 h 2077079"/>
                <a:gd name="connsiteX84" fmla="*/ 271521 w 999218"/>
                <a:gd name="connsiteY84" fmla="*/ 1653725 h 2077079"/>
                <a:gd name="connsiteX85" fmla="*/ 251677 w 999218"/>
                <a:gd name="connsiteY85" fmla="*/ 1640496 h 2077079"/>
                <a:gd name="connsiteX86" fmla="*/ 238447 w 999218"/>
                <a:gd name="connsiteY86" fmla="*/ 1627266 h 2077079"/>
                <a:gd name="connsiteX87" fmla="*/ 218603 w 999218"/>
                <a:gd name="connsiteY87" fmla="*/ 1594191 h 2077079"/>
                <a:gd name="connsiteX88" fmla="*/ 198759 w 999218"/>
                <a:gd name="connsiteY88" fmla="*/ 1561117 h 2077079"/>
                <a:gd name="connsiteX89" fmla="*/ 185530 w 999218"/>
                <a:gd name="connsiteY89" fmla="*/ 1521427 h 2077079"/>
                <a:gd name="connsiteX90" fmla="*/ 192144 w 999218"/>
                <a:gd name="connsiteY90" fmla="*/ 1428819 h 2077079"/>
                <a:gd name="connsiteX91" fmla="*/ 218603 w 999218"/>
                <a:gd name="connsiteY91" fmla="*/ 1369285 h 2077079"/>
                <a:gd name="connsiteX92" fmla="*/ 231833 w 999218"/>
                <a:gd name="connsiteY92" fmla="*/ 1356055 h 2077079"/>
                <a:gd name="connsiteX93" fmla="*/ 245062 w 999218"/>
                <a:gd name="connsiteY93" fmla="*/ 1316365 h 2077079"/>
                <a:gd name="connsiteX94" fmla="*/ 251677 w 999218"/>
                <a:gd name="connsiteY94" fmla="*/ 1296521 h 2077079"/>
                <a:gd name="connsiteX95" fmla="*/ 264906 w 999218"/>
                <a:gd name="connsiteY95" fmla="*/ 1276676 h 2077079"/>
                <a:gd name="connsiteX96" fmla="*/ 278136 w 999218"/>
                <a:gd name="connsiteY96" fmla="*/ 1230372 h 2077079"/>
                <a:gd name="connsiteX97" fmla="*/ 284750 w 999218"/>
                <a:gd name="connsiteY97" fmla="*/ 1210527 h 2077079"/>
                <a:gd name="connsiteX98" fmla="*/ 291365 w 999218"/>
                <a:gd name="connsiteY98" fmla="*/ 1131148 h 2077079"/>
                <a:gd name="connsiteX99" fmla="*/ 297980 w 999218"/>
                <a:gd name="connsiteY99" fmla="*/ 1091459 h 2077079"/>
                <a:gd name="connsiteX100" fmla="*/ 291365 w 999218"/>
                <a:gd name="connsiteY100" fmla="*/ 1038539 h 2077079"/>
                <a:gd name="connsiteX101" fmla="*/ 225218 w 999218"/>
                <a:gd name="connsiteY101" fmla="*/ 1025310 h 2077079"/>
                <a:gd name="connsiteX102" fmla="*/ 172300 w 999218"/>
                <a:gd name="connsiteY102" fmla="*/ 1018695 h 2077079"/>
                <a:gd name="connsiteX103" fmla="*/ 99539 w 999218"/>
                <a:gd name="connsiteY103" fmla="*/ 1005465 h 2077079"/>
                <a:gd name="connsiteX104" fmla="*/ 59850 w 999218"/>
                <a:gd name="connsiteY104" fmla="*/ 992235 h 2077079"/>
                <a:gd name="connsiteX105" fmla="*/ 40006 w 999218"/>
                <a:gd name="connsiteY105" fmla="*/ 985620 h 2077079"/>
                <a:gd name="connsiteX106" fmla="*/ 20162 w 999218"/>
                <a:gd name="connsiteY106" fmla="*/ 972390 h 2077079"/>
                <a:gd name="connsiteX107" fmla="*/ 318 w 999218"/>
                <a:gd name="connsiteY107" fmla="*/ 932701 h 2077079"/>
                <a:gd name="connsiteX108" fmla="*/ 40006 w 999218"/>
                <a:gd name="connsiteY108" fmla="*/ 906241 h 2077079"/>
                <a:gd name="connsiteX109" fmla="*/ 192144 w 999218"/>
                <a:gd name="connsiteY109" fmla="*/ 893012 h 2077079"/>
                <a:gd name="connsiteX110" fmla="*/ 231833 w 999218"/>
                <a:gd name="connsiteY110" fmla="*/ 886397 h 2077079"/>
                <a:gd name="connsiteX111" fmla="*/ 258291 w 999218"/>
                <a:gd name="connsiteY111" fmla="*/ 846707 h 2077079"/>
                <a:gd name="connsiteX112" fmla="*/ 271521 w 999218"/>
                <a:gd name="connsiteY112" fmla="*/ 833477 h 2077079"/>
                <a:gd name="connsiteX113" fmla="*/ 271521 w 999218"/>
                <a:gd name="connsiteY113" fmla="*/ 740869 h 20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99218" h="2077079">
                  <a:moveTo>
                    <a:pt x="278136" y="681335"/>
                  </a:moveTo>
                  <a:cubicBezTo>
                    <a:pt x="275620" y="668754"/>
                    <a:pt x="271686" y="641976"/>
                    <a:pt x="264906" y="628415"/>
                  </a:cubicBezTo>
                  <a:cubicBezTo>
                    <a:pt x="261351" y="621304"/>
                    <a:pt x="256912" y="614554"/>
                    <a:pt x="251677" y="608571"/>
                  </a:cubicBezTo>
                  <a:cubicBezTo>
                    <a:pt x="241410" y="596837"/>
                    <a:pt x="227252" y="588469"/>
                    <a:pt x="218603" y="575496"/>
                  </a:cubicBezTo>
                  <a:lnTo>
                    <a:pt x="192144" y="535807"/>
                  </a:lnTo>
                  <a:cubicBezTo>
                    <a:pt x="194349" y="515962"/>
                    <a:pt x="195476" y="495968"/>
                    <a:pt x="198759" y="476273"/>
                  </a:cubicBezTo>
                  <a:cubicBezTo>
                    <a:pt x="199905" y="469395"/>
                    <a:pt x="201018" y="461873"/>
                    <a:pt x="205374" y="456428"/>
                  </a:cubicBezTo>
                  <a:cubicBezTo>
                    <a:pt x="210340" y="450220"/>
                    <a:pt x="218603" y="447608"/>
                    <a:pt x="225218" y="443198"/>
                  </a:cubicBezTo>
                  <a:cubicBezTo>
                    <a:pt x="232111" y="422520"/>
                    <a:pt x="238798" y="396659"/>
                    <a:pt x="258291" y="383664"/>
                  </a:cubicBezTo>
                  <a:lnTo>
                    <a:pt x="278136" y="370434"/>
                  </a:lnTo>
                  <a:cubicBezTo>
                    <a:pt x="280341" y="363819"/>
                    <a:pt x="281163" y="356569"/>
                    <a:pt x="284750" y="350590"/>
                  </a:cubicBezTo>
                  <a:cubicBezTo>
                    <a:pt x="287959" y="345242"/>
                    <a:pt x="295191" y="342938"/>
                    <a:pt x="297980" y="337360"/>
                  </a:cubicBezTo>
                  <a:cubicBezTo>
                    <a:pt x="304216" y="324887"/>
                    <a:pt x="306799" y="310900"/>
                    <a:pt x="311209" y="297670"/>
                  </a:cubicBezTo>
                  <a:cubicBezTo>
                    <a:pt x="320701" y="269192"/>
                    <a:pt x="316130" y="284603"/>
                    <a:pt x="324438" y="251366"/>
                  </a:cubicBezTo>
                  <a:cubicBezTo>
                    <a:pt x="326643" y="213882"/>
                    <a:pt x="327493" y="176293"/>
                    <a:pt x="331053" y="138913"/>
                  </a:cubicBezTo>
                  <a:cubicBezTo>
                    <a:pt x="331447" y="134778"/>
                    <a:pt x="340862" y="98767"/>
                    <a:pt x="344283" y="92608"/>
                  </a:cubicBezTo>
                  <a:cubicBezTo>
                    <a:pt x="352004" y="78709"/>
                    <a:pt x="357512" y="61739"/>
                    <a:pt x="370741" y="52919"/>
                  </a:cubicBezTo>
                  <a:cubicBezTo>
                    <a:pt x="383971" y="44099"/>
                    <a:pt x="395346" y="31487"/>
                    <a:pt x="410430" y="26459"/>
                  </a:cubicBezTo>
                  <a:cubicBezTo>
                    <a:pt x="464325" y="8493"/>
                    <a:pt x="423421" y="21129"/>
                    <a:pt x="536109" y="0"/>
                  </a:cubicBezTo>
                  <a:cubicBezTo>
                    <a:pt x="580207" y="2205"/>
                    <a:pt x="624416" y="2790"/>
                    <a:pt x="668403" y="6615"/>
                  </a:cubicBezTo>
                  <a:cubicBezTo>
                    <a:pt x="688528" y="8365"/>
                    <a:pt x="690724" y="17776"/>
                    <a:pt x="708091" y="26459"/>
                  </a:cubicBezTo>
                  <a:cubicBezTo>
                    <a:pt x="714327" y="29577"/>
                    <a:pt x="721320" y="30869"/>
                    <a:pt x="727935" y="33074"/>
                  </a:cubicBezTo>
                  <a:cubicBezTo>
                    <a:pt x="738960" y="44099"/>
                    <a:pt x="752361" y="53176"/>
                    <a:pt x="761009" y="66149"/>
                  </a:cubicBezTo>
                  <a:cubicBezTo>
                    <a:pt x="777697" y="91182"/>
                    <a:pt x="768617" y="80372"/>
                    <a:pt x="787468" y="99223"/>
                  </a:cubicBezTo>
                  <a:lnTo>
                    <a:pt x="813926" y="178602"/>
                  </a:lnTo>
                  <a:lnTo>
                    <a:pt x="820541" y="198447"/>
                  </a:lnTo>
                  <a:lnTo>
                    <a:pt x="827156" y="218292"/>
                  </a:lnTo>
                  <a:cubicBezTo>
                    <a:pt x="829361" y="264596"/>
                    <a:pt x="828652" y="311131"/>
                    <a:pt x="833771" y="357204"/>
                  </a:cubicBezTo>
                  <a:cubicBezTo>
                    <a:pt x="835311" y="371064"/>
                    <a:pt x="839264" y="385291"/>
                    <a:pt x="847000" y="396894"/>
                  </a:cubicBezTo>
                  <a:lnTo>
                    <a:pt x="873459" y="436583"/>
                  </a:lnTo>
                  <a:cubicBezTo>
                    <a:pt x="875664" y="443198"/>
                    <a:pt x="876956" y="450191"/>
                    <a:pt x="880074" y="456428"/>
                  </a:cubicBezTo>
                  <a:cubicBezTo>
                    <a:pt x="883629" y="463539"/>
                    <a:pt x="890074" y="469008"/>
                    <a:pt x="893303" y="476273"/>
                  </a:cubicBezTo>
                  <a:cubicBezTo>
                    <a:pt x="898966" y="489016"/>
                    <a:pt x="902122" y="502732"/>
                    <a:pt x="906532" y="515962"/>
                  </a:cubicBezTo>
                  <a:lnTo>
                    <a:pt x="913147" y="535807"/>
                  </a:lnTo>
                  <a:cubicBezTo>
                    <a:pt x="907450" y="587083"/>
                    <a:pt x="922430" y="590699"/>
                    <a:pt x="886688" y="608571"/>
                  </a:cubicBezTo>
                  <a:cubicBezTo>
                    <a:pt x="880452" y="611689"/>
                    <a:pt x="873459" y="612981"/>
                    <a:pt x="866844" y="615186"/>
                  </a:cubicBezTo>
                  <a:cubicBezTo>
                    <a:pt x="861642" y="622989"/>
                    <a:pt x="845696" y="643138"/>
                    <a:pt x="847000" y="654875"/>
                  </a:cubicBezTo>
                  <a:cubicBezTo>
                    <a:pt x="848085" y="664639"/>
                    <a:pt x="860849" y="704321"/>
                    <a:pt x="873459" y="714409"/>
                  </a:cubicBezTo>
                  <a:cubicBezTo>
                    <a:pt x="878904" y="718765"/>
                    <a:pt x="886688" y="718819"/>
                    <a:pt x="893303" y="721024"/>
                  </a:cubicBezTo>
                  <a:cubicBezTo>
                    <a:pt x="897713" y="727639"/>
                    <a:pt x="901566" y="734661"/>
                    <a:pt x="906532" y="740869"/>
                  </a:cubicBezTo>
                  <a:cubicBezTo>
                    <a:pt x="917304" y="754334"/>
                    <a:pt x="924872" y="757505"/>
                    <a:pt x="939606" y="767328"/>
                  </a:cubicBezTo>
                  <a:cubicBezTo>
                    <a:pt x="948426" y="780558"/>
                    <a:pt x="961038" y="791933"/>
                    <a:pt x="966065" y="807018"/>
                  </a:cubicBezTo>
                  <a:cubicBezTo>
                    <a:pt x="975193" y="834405"/>
                    <a:pt x="968811" y="821061"/>
                    <a:pt x="985909" y="846707"/>
                  </a:cubicBezTo>
                  <a:cubicBezTo>
                    <a:pt x="990319" y="859937"/>
                    <a:pt x="1000208" y="872493"/>
                    <a:pt x="999138" y="886397"/>
                  </a:cubicBezTo>
                  <a:cubicBezTo>
                    <a:pt x="996933" y="915061"/>
                    <a:pt x="997821" y="944133"/>
                    <a:pt x="992523" y="972390"/>
                  </a:cubicBezTo>
                  <a:cubicBezTo>
                    <a:pt x="989786" y="986989"/>
                    <a:pt x="971007" y="999686"/>
                    <a:pt x="959450" y="1005465"/>
                  </a:cubicBezTo>
                  <a:cubicBezTo>
                    <a:pt x="953214" y="1008583"/>
                    <a:pt x="945842" y="1008962"/>
                    <a:pt x="939606" y="1012080"/>
                  </a:cubicBezTo>
                  <a:cubicBezTo>
                    <a:pt x="932495" y="1015635"/>
                    <a:pt x="926873" y="1021755"/>
                    <a:pt x="919762" y="1025310"/>
                  </a:cubicBezTo>
                  <a:cubicBezTo>
                    <a:pt x="913526" y="1028428"/>
                    <a:pt x="906154" y="1028807"/>
                    <a:pt x="899918" y="1031925"/>
                  </a:cubicBezTo>
                  <a:cubicBezTo>
                    <a:pt x="892808" y="1035480"/>
                    <a:pt x="887381" y="1042022"/>
                    <a:pt x="880074" y="1045154"/>
                  </a:cubicBezTo>
                  <a:cubicBezTo>
                    <a:pt x="871718" y="1048735"/>
                    <a:pt x="862323" y="1049157"/>
                    <a:pt x="853615" y="1051769"/>
                  </a:cubicBezTo>
                  <a:cubicBezTo>
                    <a:pt x="840258" y="1055776"/>
                    <a:pt x="827455" y="1061617"/>
                    <a:pt x="813926" y="1064999"/>
                  </a:cubicBezTo>
                  <a:cubicBezTo>
                    <a:pt x="780704" y="1073305"/>
                    <a:pt x="796092" y="1068739"/>
                    <a:pt x="767624" y="1078229"/>
                  </a:cubicBezTo>
                  <a:lnTo>
                    <a:pt x="787468" y="1137763"/>
                  </a:lnTo>
                  <a:lnTo>
                    <a:pt x="794082" y="1157608"/>
                  </a:lnTo>
                  <a:cubicBezTo>
                    <a:pt x="796287" y="1164223"/>
                    <a:pt x="799330" y="1170615"/>
                    <a:pt x="800697" y="1177452"/>
                  </a:cubicBezTo>
                  <a:cubicBezTo>
                    <a:pt x="802902" y="1188477"/>
                    <a:pt x="805602" y="1199414"/>
                    <a:pt x="807312" y="1210527"/>
                  </a:cubicBezTo>
                  <a:cubicBezTo>
                    <a:pt x="810015" y="1228097"/>
                    <a:pt x="811412" y="1245848"/>
                    <a:pt x="813926" y="1263446"/>
                  </a:cubicBezTo>
                  <a:cubicBezTo>
                    <a:pt x="815823" y="1276724"/>
                    <a:pt x="818336" y="1289906"/>
                    <a:pt x="820541" y="1303136"/>
                  </a:cubicBezTo>
                  <a:cubicBezTo>
                    <a:pt x="818336" y="1334005"/>
                    <a:pt x="817343" y="1364985"/>
                    <a:pt x="813926" y="1395744"/>
                  </a:cubicBezTo>
                  <a:cubicBezTo>
                    <a:pt x="812259" y="1410748"/>
                    <a:pt x="797411" y="1451904"/>
                    <a:pt x="794082" y="1461893"/>
                  </a:cubicBezTo>
                  <a:lnTo>
                    <a:pt x="774238" y="1521427"/>
                  </a:lnTo>
                  <a:lnTo>
                    <a:pt x="767624" y="1541272"/>
                  </a:lnTo>
                  <a:cubicBezTo>
                    <a:pt x="753434" y="1803774"/>
                    <a:pt x="764528" y="1704951"/>
                    <a:pt x="747779" y="1838943"/>
                  </a:cubicBezTo>
                  <a:cubicBezTo>
                    <a:pt x="744013" y="1899212"/>
                    <a:pt x="746969" y="1928183"/>
                    <a:pt x="734550" y="1977856"/>
                  </a:cubicBezTo>
                  <a:cubicBezTo>
                    <a:pt x="731554" y="1989838"/>
                    <a:pt x="724809" y="2009462"/>
                    <a:pt x="714706" y="2017545"/>
                  </a:cubicBezTo>
                  <a:cubicBezTo>
                    <a:pt x="709262" y="2021901"/>
                    <a:pt x="701477" y="2021955"/>
                    <a:pt x="694862" y="2024160"/>
                  </a:cubicBezTo>
                  <a:cubicBezTo>
                    <a:pt x="669022" y="2050000"/>
                    <a:pt x="696135" y="2026832"/>
                    <a:pt x="661788" y="2044005"/>
                  </a:cubicBezTo>
                  <a:cubicBezTo>
                    <a:pt x="654678" y="2047560"/>
                    <a:pt x="649209" y="2054005"/>
                    <a:pt x="641944" y="2057234"/>
                  </a:cubicBezTo>
                  <a:cubicBezTo>
                    <a:pt x="614476" y="2069442"/>
                    <a:pt x="597479" y="2071419"/>
                    <a:pt x="569182" y="2077079"/>
                  </a:cubicBezTo>
                  <a:cubicBezTo>
                    <a:pt x="542723" y="2074874"/>
                    <a:pt x="515841" y="2075671"/>
                    <a:pt x="489806" y="2070464"/>
                  </a:cubicBezTo>
                  <a:cubicBezTo>
                    <a:pt x="482010" y="2068905"/>
                    <a:pt x="474175" y="2063976"/>
                    <a:pt x="469962" y="2057234"/>
                  </a:cubicBezTo>
                  <a:cubicBezTo>
                    <a:pt x="462571" y="2045408"/>
                    <a:pt x="456733" y="2017545"/>
                    <a:pt x="456733" y="2017545"/>
                  </a:cubicBezTo>
                  <a:cubicBezTo>
                    <a:pt x="458938" y="1980061"/>
                    <a:pt x="458491" y="1942326"/>
                    <a:pt x="463347" y="1905092"/>
                  </a:cubicBezTo>
                  <a:cubicBezTo>
                    <a:pt x="465151" y="1891263"/>
                    <a:pt x="472167" y="1878632"/>
                    <a:pt x="476577" y="1865402"/>
                  </a:cubicBezTo>
                  <a:lnTo>
                    <a:pt x="483191" y="1845558"/>
                  </a:lnTo>
                  <a:cubicBezTo>
                    <a:pt x="480986" y="1834533"/>
                    <a:pt x="479304" y="1823391"/>
                    <a:pt x="476577" y="1812483"/>
                  </a:cubicBezTo>
                  <a:cubicBezTo>
                    <a:pt x="474886" y="1805718"/>
                    <a:pt x="474892" y="1797569"/>
                    <a:pt x="469962" y="1792638"/>
                  </a:cubicBezTo>
                  <a:cubicBezTo>
                    <a:pt x="465032" y="1787708"/>
                    <a:pt x="456354" y="1789141"/>
                    <a:pt x="450118" y="1786023"/>
                  </a:cubicBezTo>
                  <a:cubicBezTo>
                    <a:pt x="398827" y="1760377"/>
                    <a:pt x="460309" y="1782806"/>
                    <a:pt x="410430" y="1766179"/>
                  </a:cubicBezTo>
                  <a:cubicBezTo>
                    <a:pt x="385957" y="1741706"/>
                    <a:pt x="402389" y="1756409"/>
                    <a:pt x="357512" y="1726489"/>
                  </a:cubicBezTo>
                  <a:lnTo>
                    <a:pt x="337668" y="1713259"/>
                  </a:lnTo>
                  <a:cubicBezTo>
                    <a:pt x="333258" y="1706644"/>
                    <a:pt x="330059" y="1699036"/>
                    <a:pt x="324438" y="1693415"/>
                  </a:cubicBezTo>
                  <a:cubicBezTo>
                    <a:pt x="311614" y="1680591"/>
                    <a:pt x="300891" y="1678950"/>
                    <a:pt x="284750" y="1673570"/>
                  </a:cubicBezTo>
                  <a:cubicBezTo>
                    <a:pt x="280340" y="1666955"/>
                    <a:pt x="277142" y="1659347"/>
                    <a:pt x="271521" y="1653725"/>
                  </a:cubicBezTo>
                  <a:cubicBezTo>
                    <a:pt x="265900" y="1648104"/>
                    <a:pt x="257885" y="1645462"/>
                    <a:pt x="251677" y="1640496"/>
                  </a:cubicBezTo>
                  <a:cubicBezTo>
                    <a:pt x="246807" y="1636600"/>
                    <a:pt x="242857" y="1631676"/>
                    <a:pt x="238447" y="1627266"/>
                  </a:cubicBezTo>
                  <a:cubicBezTo>
                    <a:pt x="219712" y="1571052"/>
                    <a:pt x="245841" y="1639589"/>
                    <a:pt x="218603" y="1594191"/>
                  </a:cubicBezTo>
                  <a:cubicBezTo>
                    <a:pt x="192842" y="1551256"/>
                    <a:pt x="232282" y="1594640"/>
                    <a:pt x="198759" y="1561117"/>
                  </a:cubicBezTo>
                  <a:cubicBezTo>
                    <a:pt x="194349" y="1547887"/>
                    <a:pt x="184537" y="1535337"/>
                    <a:pt x="185530" y="1521427"/>
                  </a:cubicBezTo>
                  <a:cubicBezTo>
                    <a:pt x="187735" y="1490558"/>
                    <a:pt x="187553" y="1459425"/>
                    <a:pt x="192144" y="1428819"/>
                  </a:cubicBezTo>
                  <a:cubicBezTo>
                    <a:pt x="195533" y="1406226"/>
                    <a:pt x="204682" y="1386687"/>
                    <a:pt x="218603" y="1369285"/>
                  </a:cubicBezTo>
                  <a:cubicBezTo>
                    <a:pt x="222499" y="1364415"/>
                    <a:pt x="227423" y="1360465"/>
                    <a:pt x="231833" y="1356055"/>
                  </a:cubicBezTo>
                  <a:lnTo>
                    <a:pt x="245062" y="1316365"/>
                  </a:lnTo>
                  <a:cubicBezTo>
                    <a:pt x="247267" y="1309750"/>
                    <a:pt x="247810" y="1302323"/>
                    <a:pt x="251677" y="1296521"/>
                  </a:cubicBezTo>
                  <a:cubicBezTo>
                    <a:pt x="256087" y="1289906"/>
                    <a:pt x="261351" y="1283787"/>
                    <a:pt x="264906" y="1276676"/>
                  </a:cubicBezTo>
                  <a:cubicBezTo>
                    <a:pt x="270192" y="1266103"/>
                    <a:pt x="275310" y="1240262"/>
                    <a:pt x="278136" y="1230372"/>
                  </a:cubicBezTo>
                  <a:cubicBezTo>
                    <a:pt x="280051" y="1223668"/>
                    <a:pt x="282545" y="1217142"/>
                    <a:pt x="284750" y="1210527"/>
                  </a:cubicBezTo>
                  <a:cubicBezTo>
                    <a:pt x="286955" y="1184067"/>
                    <a:pt x="288433" y="1157537"/>
                    <a:pt x="291365" y="1131148"/>
                  </a:cubicBezTo>
                  <a:cubicBezTo>
                    <a:pt x="292846" y="1117818"/>
                    <a:pt x="297980" y="1104871"/>
                    <a:pt x="297980" y="1091459"/>
                  </a:cubicBezTo>
                  <a:cubicBezTo>
                    <a:pt x="297980" y="1073682"/>
                    <a:pt x="304519" y="1050497"/>
                    <a:pt x="291365" y="1038539"/>
                  </a:cubicBezTo>
                  <a:cubicBezTo>
                    <a:pt x="274727" y="1023413"/>
                    <a:pt x="247530" y="1028099"/>
                    <a:pt x="225218" y="1025310"/>
                  </a:cubicBezTo>
                  <a:lnTo>
                    <a:pt x="172300" y="1018695"/>
                  </a:lnTo>
                  <a:cubicBezTo>
                    <a:pt x="141550" y="1014595"/>
                    <a:pt x="126807" y="1013646"/>
                    <a:pt x="99539" y="1005465"/>
                  </a:cubicBezTo>
                  <a:cubicBezTo>
                    <a:pt x="86182" y="1001458"/>
                    <a:pt x="73080" y="996645"/>
                    <a:pt x="59850" y="992235"/>
                  </a:cubicBezTo>
                  <a:cubicBezTo>
                    <a:pt x="53235" y="990030"/>
                    <a:pt x="45807" y="989488"/>
                    <a:pt x="40006" y="985620"/>
                  </a:cubicBezTo>
                  <a:lnTo>
                    <a:pt x="20162" y="972390"/>
                  </a:lnTo>
                  <a:cubicBezTo>
                    <a:pt x="16942" y="967560"/>
                    <a:pt x="-2725" y="941830"/>
                    <a:pt x="318" y="932701"/>
                  </a:cubicBezTo>
                  <a:cubicBezTo>
                    <a:pt x="5439" y="917337"/>
                    <a:pt x="25936" y="908799"/>
                    <a:pt x="40006" y="906241"/>
                  </a:cubicBezTo>
                  <a:cubicBezTo>
                    <a:pt x="83478" y="898337"/>
                    <a:pt x="154129" y="895546"/>
                    <a:pt x="192144" y="893012"/>
                  </a:cubicBezTo>
                  <a:cubicBezTo>
                    <a:pt x="205374" y="890807"/>
                    <a:pt x="219577" y="891844"/>
                    <a:pt x="231833" y="886397"/>
                  </a:cubicBezTo>
                  <a:cubicBezTo>
                    <a:pt x="259359" y="874163"/>
                    <a:pt x="246668" y="866079"/>
                    <a:pt x="258291" y="846707"/>
                  </a:cubicBezTo>
                  <a:cubicBezTo>
                    <a:pt x="261500" y="841359"/>
                    <a:pt x="270747" y="839666"/>
                    <a:pt x="271521" y="833477"/>
                  </a:cubicBezTo>
                  <a:cubicBezTo>
                    <a:pt x="275350" y="802846"/>
                    <a:pt x="271521" y="771738"/>
                    <a:pt x="271521" y="740869"/>
                  </a:cubicBezTo>
                </a:path>
              </a:pathLst>
            </a:custGeom>
            <a:ln w="2857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FF"/>
                </a:solidFill>
              </a:endParaRPr>
            </a:p>
          </p:txBody>
        </p:sp>
      </p:grpSp>
      <p:sp>
        <p:nvSpPr>
          <p:cNvPr id="2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Answering Binary Questions</a:t>
            </a:r>
            <a:endParaRPr lang="en-US" dirty="0"/>
          </a:p>
        </p:txBody>
      </p:sp>
      <p:sp>
        <p:nvSpPr>
          <p:cNvPr id="11" name="Freeform 10"/>
          <p:cNvSpPr/>
          <p:nvPr/>
        </p:nvSpPr>
        <p:spPr>
          <a:xfrm>
            <a:off x="6282285" y="5184533"/>
            <a:ext cx="2390876" cy="822098"/>
          </a:xfrm>
          <a:custGeom>
            <a:avLst/>
            <a:gdLst>
              <a:gd name="connsiteX0" fmla="*/ 0 w 2390876"/>
              <a:gd name="connsiteY0" fmla="*/ 82210 h 822098"/>
              <a:gd name="connsiteX1" fmla="*/ 82210 w 2390876"/>
              <a:gd name="connsiteY1" fmla="*/ 0 h 822098"/>
              <a:gd name="connsiteX2" fmla="*/ 2308666 w 2390876"/>
              <a:gd name="connsiteY2" fmla="*/ 0 h 822098"/>
              <a:gd name="connsiteX3" fmla="*/ 2390876 w 2390876"/>
              <a:gd name="connsiteY3" fmla="*/ 82210 h 822098"/>
              <a:gd name="connsiteX4" fmla="*/ 2390876 w 2390876"/>
              <a:gd name="connsiteY4" fmla="*/ 739888 h 822098"/>
              <a:gd name="connsiteX5" fmla="*/ 2308666 w 2390876"/>
              <a:gd name="connsiteY5" fmla="*/ 822098 h 822098"/>
              <a:gd name="connsiteX6" fmla="*/ 82210 w 2390876"/>
              <a:gd name="connsiteY6" fmla="*/ 822098 h 822098"/>
              <a:gd name="connsiteX7" fmla="*/ 0 w 2390876"/>
              <a:gd name="connsiteY7" fmla="*/ 739888 h 822098"/>
              <a:gd name="connsiteX8" fmla="*/ 0 w 2390876"/>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876" h="822098">
                <a:moveTo>
                  <a:pt x="0" y="82210"/>
                </a:moveTo>
                <a:cubicBezTo>
                  <a:pt x="0" y="36807"/>
                  <a:pt x="36807" y="0"/>
                  <a:pt x="82210" y="0"/>
                </a:cubicBezTo>
                <a:lnTo>
                  <a:pt x="2308666" y="0"/>
                </a:lnTo>
                <a:cubicBezTo>
                  <a:pt x="2354069" y="0"/>
                  <a:pt x="2390876" y="36807"/>
                  <a:pt x="2390876" y="82210"/>
                </a:cubicBezTo>
                <a:lnTo>
                  <a:pt x="2390876" y="739888"/>
                </a:lnTo>
                <a:cubicBezTo>
                  <a:pt x="2390876" y="785291"/>
                  <a:pt x="2354069" y="822098"/>
                  <a:pt x="2308666"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Tuple extraction</a:t>
            </a:r>
            <a:endParaRPr lang="en-IN" sz="2000" kern="1200" dirty="0">
              <a:solidFill>
                <a:schemeClr val="tx1"/>
              </a:solidFill>
            </a:endParaRPr>
          </a:p>
        </p:txBody>
      </p:sp>
      <p:sp>
        <p:nvSpPr>
          <p:cNvPr id="13" name="Freeform 12"/>
          <p:cNvSpPr/>
          <p:nvPr/>
        </p:nvSpPr>
        <p:spPr>
          <a:xfrm rot="21542719">
            <a:off x="7379208" y="4885973"/>
            <a:ext cx="182880" cy="257264"/>
          </a:xfrm>
          <a:custGeom>
            <a:avLst/>
            <a:gdLst>
              <a:gd name="connsiteX0" fmla="*/ 0 w 257264"/>
              <a:gd name="connsiteY0" fmla="*/ 73989 h 369944"/>
              <a:gd name="connsiteX1" fmla="*/ 128632 w 257264"/>
              <a:gd name="connsiteY1" fmla="*/ 73989 h 369944"/>
              <a:gd name="connsiteX2" fmla="*/ 128632 w 257264"/>
              <a:gd name="connsiteY2" fmla="*/ 0 h 369944"/>
              <a:gd name="connsiteX3" fmla="*/ 257264 w 257264"/>
              <a:gd name="connsiteY3" fmla="*/ 184972 h 369944"/>
              <a:gd name="connsiteX4" fmla="*/ 128632 w 257264"/>
              <a:gd name="connsiteY4" fmla="*/ 369944 h 369944"/>
              <a:gd name="connsiteX5" fmla="*/ 128632 w 257264"/>
              <a:gd name="connsiteY5" fmla="*/ 295955 h 369944"/>
              <a:gd name="connsiteX6" fmla="*/ 0 w 257264"/>
              <a:gd name="connsiteY6" fmla="*/ 295955 h 369944"/>
              <a:gd name="connsiteX7" fmla="*/ 0 w 257264"/>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64" h="369944">
                <a:moveTo>
                  <a:pt x="51453" y="369944"/>
                </a:moveTo>
                <a:lnTo>
                  <a:pt x="51453" y="184972"/>
                </a:lnTo>
                <a:lnTo>
                  <a:pt x="0" y="184972"/>
                </a:lnTo>
                <a:lnTo>
                  <a:pt x="128632" y="0"/>
                </a:lnTo>
                <a:lnTo>
                  <a:pt x="257264" y="184972"/>
                </a:lnTo>
                <a:lnTo>
                  <a:pt x="205811" y="184972"/>
                </a:lnTo>
                <a:lnTo>
                  <a:pt x="205811" y="369944"/>
                </a:lnTo>
                <a:lnTo>
                  <a:pt x="51453"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9" tIns="77178" rIns="73988"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0" name="Freeform 19"/>
          <p:cNvSpPr/>
          <p:nvPr/>
        </p:nvSpPr>
        <p:spPr>
          <a:xfrm>
            <a:off x="6298030" y="4019463"/>
            <a:ext cx="2320557" cy="822098"/>
          </a:xfrm>
          <a:custGeom>
            <a:avLst/>
            <a:gdLst>
              <a:gd name="connsiteX0" fmla="*/ 0 w 2320557"/>
              <a:gd name="connsiteY0" fmla="*/ 82210 h 822098"/>
              <a:gd name="connsiteX1" fmla="*/ 82210 w 2320557"/>
              <a:gd name="connsiteY1" fmla="*/ 0 h 822098"/>
              <a:gd name="connsiteX2" fmla="*/ 2238347 w 2320557"/>
              <a:gd name="connsiteY2" fmla="*/ 0 h 822098"/>
              <a:gd name="connsiteX3" fmla="*/ 2320557 w 2320557"/>
              <a:gd name="connsiteY3" fmla="*/ 82210 h 822098"/>
              <a:gd name="connsiteX4" fmla="*/ 2320557 w 2320557"/>
              <a:gd name="connsiteY4" fmla="*/ 739888 h 822098"/>
              <a:gd name="connsiteX5" fmla="*/ 2238347 w 2320557"/>
              <a:gd name="connsiteY5" fmla="*/ 822098 h 822098"/>
              <a:gd name="connsiteX6" fmla="*/ 82210 w 2320557"/>
              <a:gd name="connsiteY6" fmla="*/ 822098 h 822098"/>
              <a:gd name="connsiteX7" fmla="*/ 0 w 2320557"/>
              <a:gd name="connsiteY7" fmla="*/ 739888 h 822098"/>
              <a:gd name="connsiteX8" fmla="*/ 0 w 2320557"/>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0557" h="822098">
                <a:moveTo>
                  <a:pt x="0" y="82210"/>
                </a:moveTo>
                <a:cubicBezTo>
                  <a:pt x="0" y="36807"/>
                  <a:pt x="36807" y="0"/>
                  <a:pt x="82210" y="0"/>
                </a:cubicBezTo>
                <a:lnTo>
                  <a:pt x="2238347" y="0"/>
                </a:lnTo>
                <a:cubicBezTo>
                  <a:pt x="2283750" y="0"/>
                  <a:pt x="2320557" y="36807"/>
                  <a:pt x="2320557" y="82210"/>
                </a:cubicBezTo>
                <a:lnTo>
                  <a:pt x="2320557" y="739888"/>
                </a:lnTo>
                <a:cubicBezTo>
                  <a:pt x="2320557" y="785291"/>
                  <a:pt x="2283750" y="822098"/>
                  <a:pt x="2238347"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Text and vision alignment</a:t>
            </a:r>
            <a:endParaRPr lang="en-IN" sz="2000" kern="1200" dirty="0">
              <a:solidFill>
                <a:schemeClr val="tx1"/>
              </a:solidFill>
            </a:endParaRPr>
          </a:p>
        </p:txBody>
      </p:sp>
      <p:sp>
        <p:nvSpPr>
          <p:cNvPr id="21" name="Freeform 20"/>
          <p:cNvSpPr/>
          <p:nvPr/>
        </p:nvSpPr>
        <p:spPr>
          <a:xfrm rot="21565426">
            <a:off x="7379208" y="3717527"/>
            <a:ext cx="182880" cy="259616"/>
          </a:xfrm>
          <a:custGeom>
            <a:avLst/>
            <a:gdLst>
              <a:gd name="connsiteX0" fmla="*/ 0 w 259615"/>
              <a:gd name="connsiteY0" fmla="*/ 73989 h 369944"/>
              <a:gd name="connsiteX1" fmla="*/ 129808 w 259615"/>
              <a:gd name="connsiteY1" fmla="*/ 73989 h 369944"/>
              <a:gd name="connsiteX2" fmla="*/ 129808 w 259615"/>
              <a:gd name="connsiteY2" fmla="*/ 0 h 369944"/>
              <a:gd name="connsiteX3" fmla="*/ 259615 w 259615"/>
              <a:gd name="connsiteY3" fmla="*/ 184972 h 369944"/>
              <a:gd name="connsiteX4" fmla="*/ 129808 w 259615"/>
              <a:gd name="connsiteY4" fmla="*/ 369944 h 369944"/>
              <a:gd name="connsiteX5" fmla="*/ 129808 w 259615"/>
              <a:gd name="connsiteY5" fmla="*/ 295955 h 369944"/>
              <a:gd name="connsiteX6" fmla="*/ 0 w 259615"/>
              <a:gd name="connsiteY6" fmla="*/ 295955 h 369944"/>
              <a:gd name="connsiteX7" fmla="*/ 0 w 259615"/>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615" h="369944">
                <a:moveTo>
                  <a:pt x="51923" y="369943"/>
                </a:moveTo>
                <a:lnTo>
                  <a:pt x="51923" y="184971"/>
                </a:lnTo>
                <a:lnTo>
                  <a:pt x="0" y="184971"/>
                </a:lnTo>
                <a:lnTo>
                  <a:pt x="129808" y="1"/>
                </a:lnTo>
                <a:lnTo>
                  <a:pt x="259615" y="184971"/>
                </a:lnTo>
                <a:lnTo>
                  <a:pt x="207692" y="184971"/>
                </a:lnTo>
                <a:lnTo>
                  <a:pt x="207692" y="369943"/>
                </a:lnTo>
                <a:lnTo>
                  <a:pt x="51923" y="369943"/>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90" tIns="77883" rIns="73988" bIns="1" numCol="1" spcCol="1270" anchor="ctr" anchorCtr="0">
            <a:noAutofit/>
          </a:bodyPr>
          <a:lstStyle/>
          <a:p>
            <a:pPr lvl="0" algn="ctr" defTabSz="577850">
              <a:lnSpc>
                <a:spcPct val="90000"/>
              </a:lnSpc>
              <a:spcBef>
                <a:spcPct val="0"/>
              </a:spcBef>
              <a:spcAft>
                <a:spcPct val="35000"/>
              </a:spcAft>
            </a:pPr>
            <a:endParaRPr lang="en-IN" sz="1300" kern="1200"/>
          </a:p>
        </p:txBody>
      </p:sp>
      <p:sp>
        <p:nvSpPr>
          <p:cNvPr id="23" name="Freeform 22"/>
          <p:cNvSpPr/>
          <p:nvPr/>
        </p:nvSpPr>
        <p:spPr>
          <a:xfrm>
            <a:off x="6244772" y="2851228"/>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Feature extraction</a:t>
            </a:r>
            <a:endParaRPr lang="en-IN" sz="2000" kern="1200" dirty="0">
              <a:solidFill>
                <a:schemeClr val="tx1"/>
              </a:solidFill>
            </a:endParaRPr>
          </a:p>
        </p:txBody>
      </p:sp>
      <p:sp>
        <p:nvSpPr>
          <p:cNvPr id="24" name="Freeform 23"/>
          <p:cNvSpPr/>
          <p:nvPr/>
        </p:nvSpPr>
        <p:spPr>
          <a:xfrm rot="33386">
            <a:off x="7376358" y="2563060"/>
            <a:ext cx="182880" cy="246888"/>
          </a:xfrm>
          <a:custGeom>
            <a:avLst/>
            <a:gdLst>
              <a:gd name="connsiteX0" fmla="*/ 0 w 246228"/>
              <a:gd name="connsiteY0" fmla="*/ 73989 h 369944"/>
              <a:gd name="connsiteX1" fmla="*/ 123114 w 246228"/>
              <a:gd name="connsiteY1" fmla="*/ 73989 h 369944"/>
              <a:gd name="connsiteX2" fmla="*/ 123114 w 246228"/>
              <a:gd name="connsiteY2" fmla="*/ 0 h 369944"/>
              <a:gd name="connsiteX3" fmla="*/ 246228 w 246228"/>
              <a:gd name="connsiteY3" fmla="*/ 184972 h 369944"/>
              <a:gd name="connsiteX4" fmla="*/ 123114 w 246228"/>
              <a:gd name="connsiteY4" fmla="*/ 369944 h 369944"/>
              <a:gd name="connsiteX5" fmla="*/ 123114 w 246228"/>
              <a:gd name="connsiteY5" fmla="*/ 295955 h 369944"/>
              <a:gd name="connsiteX6" fmla="*/ 0 w 246228"/>
              <a:gd name="connsiteY6" fmla="*/ 295955 h 369944"/>
              <a:gd name="connsiteX7" fmla="*/ 0 w 246228"/>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228" h="369944">
                <a:moveTo>
                  <a:pt x="49246" y="369944"/>
                </a:moveTo>
                <a:lnTo>
                  <a:pt x="49246" y="184972"/>
                </a:lnTo>
                <a:lnTo>
                  <a:pt x="0" y="184972"/>
                </a:lnTo>
                <a:lnTo>
                  <a:pt x="123114" y="0"/>
                </a:lnTo>
                <a:lnTo>
                  <a:pt x="246228" y="184972"/>
                </a:lnTo>
                <a:lnTo>
                  <a:pt x="196982" y="184972"/>
                </a:lnTo>
                <a:lnTo>
                  <a:pt x="196982" y="369944"/>
                </a:lnTo>
                <a:lnTo>
                  <a:pt x="49246"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8" tIns="73867" rIns="73989"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5" name="Freeform 24"/>
          <p:cNvSpPr/>
          <p:nvPr/>
        </p:nvSpPr>
        <p:spPr>
          <a:xfrm>
            <a:off x="6255945" y="1700840"/>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MLP classifier</a:t>
            </a:r>
            <a:endParaRPr lang="en-IN" sz="2000" kern="1200" dirty="0">
              <a:solidFill>
                <a:schemeClr val="tx1"/>
              </a:solidFill>
            </a:endParaRPr>
          </a:p>
        </p:txBody>
      </p:sp>
      <p:cxnSp>
        <p:nvCxnSpPr>
          <p:cNvPr id="14" name="Straight Arrow Connector 13"/>
          <p:cNvCxnSpPr/>
          <p:nvPr/>
        </p:nvCxnSpPr>
        <p:spPr>
          <a:xfrm flipV="1">
            <a:off x="3035808" y="5726644"/>
            <a:ext cx="0" cy="27998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ight Arrow 17"/>
          <p:cNvSpPr/>
          <p:nvPr/>
        </p:nvSpPr>
        <p:spPr bwMode="auto">
          <a:xfrm rot="19592604">
            <a:off x="2608225" y="4972675"/>
            <a:ext cx="1411551" cy="54976"/>
          </a:xfrm>
          <a:prstGeom prst="rightArrow">
            <a:avLst/>
          </a:prstGeom>
          <a:solidFill>
            <a:srgbClr val="002060"/>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9" name="Right Arrow 18"/>
          <p:cNvSpPr/>
          <p:nvPr/>
        </p:nvSpPr>
        <p:spPr bwMode="auto">
          <a:xfrm rot="14223050">
            <a:off x="3667434" y="5166429"/>
            <a:ext cx="548640" cy="61403"/>
          </a:xfrm>
          <a:prstGeom prst="rightArrow">
            <a:avLst/>
          </a:prstGeom>
          <a:solidFill>
            <a:srgbClr val="FF0000"/>
          </a:solidFill>
          <a:ln>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31" name="Rectangle 30"/>
          <p:cNvSpPr/>
          <p:nvPr/>
        </p:nvSpPr>
        <p:spPr>
          <a:xfrm>
            <a:off x="2456949" y="2050933"/>
            <a:ext cx="1158600" cy="621243"/>
          </a:xfrm>
          <a:prstGeom prst="rect">
            <a:avLst/>
          </a:prstGeom>
          <a:solidFill>
            <a:schemeClr val="accent3">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32" name="TextBox 31"/>
          <p:cNvSpPr txBox="1"/>
          <p:nvPr/>
        </p:nvSpPr>
        <p:spPr>
          <a:xfrm>
            <a:off x="2311051" y="2164975"/>
            <a:ext cx="1450396" cy="400110"/>
          </a:xfrm>
          <a:prstGeom prst="rect">
            <a:avLst/>
          </a:prstGeom>
          <a:noFill/>
        </p:spPr>
        <p:txBody>
          <a:bodyPr wrap="square" rtlCol="0">
            <a:spAutoFit/>
          </a:bodyPr>
          <a:lstStyle/>
          <a:p>
            <a:pPr algn="ctr"/>
            <a:r>
              <a:rPr lang="en-US" sz="2000" dirty="0" smtClean="0"/>
              <a:t>MLP</a:t>
            </a:r>
            <a:endParaRPr lang="en-US" sz="2000" dirty="0"/>
          </a:p>
        </p:txBody>
      </p:sp>
      <p:cxnSp>
        <p:nvCxnSpPr>
          <p:cNvPr id="36" name="Straight Arrow Connector 35"/>
          <p:cNvCxnSpPr>
            <a:endCxn id="31" idx="2"/>
          </p:cNvCxnSpPr>
          <p:nvPr/>
        </p:nvCxnSpPr>
        <p:spPr>
          <a:xfrm flipV="1">
            <a:off x="3036249" y="2672176"/>
            <a:ext cx="0" cy="317642"/>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1" idx="0"/>
          </p:cNvCxnSpPr>
          <p:nvPr/>
        </p:nvCxnSpPr>
        <p:spPr>
          <a:xfrm flipV="1">
            <a:off x="3036249" y="1815179"/>
            <a:ext cx="0" cy="23575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62112" y="2905880"/>
            <a:ext cx="1171283" cy="430887"/>
          </a:xfrm>
          <a:prstGeom prst="rect">
            <a:avLst/>
          </a:prstGeom>
          <a:noFill/>
        </p:spPr>
        <p:txBody>
          <a:bodyPr wrap="none" rtlCol="0">
            <a:spAutoFit/>
          </a:bodyPr>
          <a:lstStyle/>
          <a:p>
            <a:r>
              <a:rPr lang="en-US" sz="2200" dirty="0" smtClean="0">
                <a:solidFill>
                  <a:srgbClr val="000000"/>
                </a:solidFill>
              </a:rPr>
              <a:t>Features</a:t>
            </a:r>
            <a:endParaRPr lang="en-US" sz="2200" dirty="0">
              <a:solidFill>
                <a:srgbClr val="008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993337701"/>
              </p:ext>
            </p:extLst>
          </p:nvPr>
        </p:nvGraphicFramePr>
        <p:xfrm>
          <a:off x="1981201" y="2943711"/>
          <a:ext cx="2082800" cy="36576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tblGrid>
              <a:tr h="32393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966423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1" grpId="0" animBg="1"/>
      <p:bldP spid="13" grpId="0" animBg="1"/>
      <p:bldP spid="20" grpId="0" animBg="1"/>
      <p:bldP spid="21" grpId="0" animBg="1"/>
      <p:bldP spid="23" grpId="0" animBg="1"/>
      <p:bldP spid="24" grpId="0" animBg="1"/>
      <p:bldP spid="25" grpId="0" animBg="1"/>
      <p:bldP spid="18" grpId="0" animBg="1"/>
      <p:bldP spid="19" grpId="0" animBg="1"/>
      <p:bldP spid="31" grpId="0" animBg="1"/>
      <p:bldP spid="32"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074697" y="4808526"/>
            <a:ext cx="2935705" cy="1580606"/>
            <a:chOff x="4876800" y="5037125"/>
            <a:chExt cx="2935705" cy="1580607"/>
          </a:xfrm>
        </p:grpSpPr>
        <p:pic>
          <p:nvPicPr>
            <p:cNvPr id="7" name="Picture 6"/>
            <p:cNvPicPr>
              <a:picLocks noChangeAspect="1"/>
            </p:cNvPicPr>
            <p:nvPr/>
          </p:nvPicPr>
          <p:blipFill rotWithShape="1">
            <a:blip r:embed="rId3" cstate="print"/>
            <a:srcRect t="14259"/>
            <a:stretch/>
          </p:blipFill>
          <p:spPr>
            <a:xfrm>
              <a:off x="4876800" y="5037125"/>
              <a:ext cx="2935705" cy="1176040"/>
            </a:xfrm>
            <a:prstGeom prst="rect">
              <a:avLst/>
            </a:prstGeom>
          </p:spPr>
        </p:pic>
        <p:sp>
          <p:nvSpPr>
            <p:cNvPr id="51" name="TextBox 50"/>
            <p:cNvSpPr txBox="1"/>
            <p:nvPr/>
          </p:nvSpPr>
          <p:spPr>
            <a:xfrm>
              <a:off x="5181600" y="6248400"/>
              <a:ext cx="2057400" cy="369332"/>
            </a:xfrm>
            <a:prstGeom prst="rect">
              <a:avLst/>
            </a:prstGeom>
            <a:noFill/>
          </p:spPr>
          <p:txBody>
            <a:bodyPr wrap="square" rtlCol="0">
              <a:spAutoFit/>
            </a:bodyPr>
            <a:lstStyle/>
            <a:p>
              <a:pPr algn="ctr"/>
              <a:r>
                <a:rPr lang="en-US" dirty="0" smtClean="0"/>
                <a:t>Mitchell et al., 2012</a:t>
              </a:r>
              <a:endParaRPr lang="en-US" dirty="0"/>
            </a:p>
          </p:txBody>
        </p:sp>
      </p:grpSp>
      <p:grpSp>
        <p:nvGrpSpPr>
          <p:cNvPr id="3" name="Group 2"/>
          <p:cNvGrpSpPr/>
          <p:nvPr/>
        </p:nvGrpSpPr>
        <p:grpSpPr>
          <a:xfrm>
            <a:off x="2286000" y="4978401"/>
            <a:ext cx="2057400" cy="1424463"/>
            <a:chOff x="3200400" y="5105400"/>
            <a:chExt cx="2057400" cy="1424464"/>
          </a:xfrm>
        </p:grpSpPr>
        <p:pic>
          <p:nvPicPr>
            <p:cNvPr id="2" name="Picture 1"/>
            <p:cNvPicPr>
              <a:picLocks noChangeAspect="1"/>
            </p:cNvPicPr>
            <p:nvPr/>
          </p:nvPicPr>
          <p:blipFill rotWithShape="1">
            <a:blip r:embed="rId4" cstate="print"/>
            <a:srcRect l="32680" r="38562"/>
            <a:stretch/>
          </p:blipFill>
          <p:spPr>
            <a:xfrm>
              <a:off x="3708400" y="5105400"/>
              <a:ext cx="1117599" cy="1370397"/>
            </a:xfrm>
            <a:prstGeom prst="rect">
              <a:avLst/>
            </a:prstGeom>
          </p:spPr>
        </p:pic>
        <p:sp>
          <p:nvSpPr>
            <p:cNvPr id="47" name="TextBox 46"/>
            <p:cNvSpPr txBox="1"/>
            <p:nvPr/>
          </p:nvSpPr>
          <p:spPr>
            <a:xfrm>
              <a:off x="3200400" y="6160532"/>
              <a:ext cx="2057400" cy="369332"/>
            </a:xfrm>
            <a:prstGeom prst="rect">
              <a:avLst/>
            </a:prstGeom>
            <a:noFill/>
          </p:spPr>
          <p:txBody>
            <a:bodyPr wrap="square" rtlCol="0">
              <a:spAutoFit/>
            </a:bodyPr>
            <a:lstStyle/>
            <a:p>
              <a:pPr algn="ctr"/>
              <a:r>
                <a:rPr lang="en-US" dirty="0" smtClean="0"/>
                <a:t>Farhadi et al., 2010</a:t>
              </a:r>
              <a:endParaRPr lang="en-US" dirty="0"/>
            </a:p>
          </p:txBody>
        </p:sp>
      </p:grpSp>
      <p:sp>
        <p:nvSpPr>
          <p:cNvPr id="4" name="Title 1"/>
          <p:cNvSpPr txBox="1">
            <a:spLocks/>
          </p:cNvSpPr>
          <p:nvPr/>
        </p:nvSpPr>
        <p:spPr>
          <a:xfrm>
            <a:off x="0" y="0"/>
            <a:ext cx="9144000" cy="9906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smtClean="0">
                <a:ln>
                  <a:noFill/>
                </a:ln>
                <a:solidFill>
                  <a:schemeClr val="tx1"/>
                </a:solidFill>
                <a:effectLst/>
                <a:uLnTx/>
                <a:uFillTx/>
                <a:latin typeface="+mj-lt"/>
                <a:ea typeface="+mj-ea"/>
                <a:cs typeface="+mj-cs"/>
              </a:rPr>
              <a:t>Image captioning is </a:t>
            </a:r>
            <a:r>
              <a:rPr lang="en-US" sz="3400" dirty="0" smtClean="0">
                <a:latin typeface="+mj-lt"/>
                <a:ea typeface="+mj-ea"/>
                <a:cs typeface="+mj-cs"/>
              </a:rPr>
              <a:t>receiving a lot of </a:t>
            </a:r>
            <a:r>
              <a:rPr kumimoji="0" lang="en-US" sz="3400" b="0" i="0" u="none" strike="noStrike" kern="1200" cap="none" spc="0" normalizeH="0" noProof="0" dirty="0" smtClean="0">
                <a:ln>
                  <a:noFill/>
                </a:ln>
                <a:solidFill>
                  <a:schemeClr val="tx1"/>
                </a:solidFill>
                <a:effectLst/>
                <a:uLnTx/>
                <a:uFillTx/>
                <a:latin typeface="+mj-lt"/>
                <a:ea typeface="+mj-ea"/>
                <a:cs typeface="+mj-cs"/>
              </a:rPr>
              <a:t>attention</a:t>
            </a:r>
            <a:endParaRPr kumimoji="0" lang="en-US" sz="3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46" name="Group 45"/>
          <p:cNvGrpSpPr/>
          <p:nvPr/>
        </p:nvGrpSpPr>
        <p:grpSpPr>
          <a:xfrm>
            <a:off x="228600" y="838201"/>
            <a:ext cx="2133600" cy="1828800"/>
            <a:chOff x="990600" y="1447800"/>
            <a:chExt cx="2133600" cy="1828800"/>
          </a:xfrm>
        </p:grpSpPr>
        <p:sp>
          <p:nvSpPr>
            <p:cNvPr id="17" name="TextBox 16"/>
            <p:cNvSpPr txBox="1"/>
            <p:nvPr/>
          </p:nvSpPr>
          <p:spPr>
            <a:xfrm>
              <a:off x="990600" y="2907268"/>
              <a:ext cx="2133600" cy="369332"/>
            </a:xfrm>
            <a:prstGeom prst="rect">
              <a:avLst/>
            </a:prstGeom>
            <a:noFill/>
          </p:spPr>
          <p:txBody>
            <a:bodyPr wrap="square" rtlCol="0">
              <a:spAutoFit/>
            </a:bodyPr>
            <a:lstStyle/>
            <a:p>
              <a:r>
                <a:rPr lang="en-US" dirty="0" smtClean="0"/>
                <a:t>Vinyals et al., 2015</a:t>
              </a:r>
              <a:endParaRPr lang="en-US" dirty="0"/>
            </a:p>
          </p:txBody>
        </p:sp>
        <p:pic>
          <p:nvPicPr>
            <p:cNvPr id="23" name="Picture 22" descr="vinyals.png"/>
            <p:cNvPicPr>
              <a:picLocks noChangeAspect="1"/>
            </p:cNvPicPr>
            <p:nvPr/>
          </p:nvPicPr>
          <p:blipFill>
            <a:blip r:embed="rId5" cstate="print"/>
            <a:stretch>
              <a:fillRect/>
            </a:stretch>
          </p:blipFill>
          <p:spPr>
            <a:xfrm>
              <a:off x="1066800" y="1447800"/>
              <a:ext cx="1828800" cy="1533525"/>
            </a:xfrm>
            <a:prstGeom prst="rect">
              <a:avLst/>
            </a:prstGeom>
          </p:spPr>
        </p:pic>
      </p:grpSp>
      <p:grpSp>
        <p:nvGrpSpPr>
          <p:cNvPr id="48" name="Group 47"/>
          <p:cNvGrpSpPr/>
          <p:nvPr/>
        </p:nvGrpSpPr>
        <p:grpSpPr>
          <a:xfrm>
            <a:off x="4495800" y="838200"/>
            <a:ext cx="3124200" cy="1817132"/>
            <a:chOff x="5410200" y="1447800"/>
            <a:chExt cx="3124200" cy="1817132"/>
          </a:xfrm>
        </p:grpSpPr>
        <p:sp>
          <p:nvSpPr>
            <p:cNvPr id="21" name="TextBox 20"/>
            <p:cNvSpPr txBox="1"/>
            <p:nvPr/>
          </p:nvSpPr>
          <p:spPr>
            <a:xfrm>
              <a:off x="5410200" y="2895600"/>
              <a:ext cx="3124200" cy="369332"/>
            </a:xfrm>
            <a:prstGeom prst="rect">
              <a:avLst/>
            </a:prstGeom>
            <a:noFill/>
          </p:spPr>
          <p:txBody>
            <a:bodyPr wrap="square" rtlCol="0">
              <a:spAutoFit/>
            </a:bodyPr>
            <a:lstStyle/>
            <a:p>
              <a:r>
                <a:rPr lang="en-US" dirty="0" smtClean="0"/>
                <a:t>Karpathy and Fei-Fei, 2015</a:t>
              </a:r>
              <a:endParaRPr lang="en-US" dirty="0"/>
            </a:p>
          </p:txBody>
        </p:sp>
        <p:pic>
          <p:nvPicPr>
            <p:cNvPr id="24" name="Picture 23" descr="karpathy.png"/>
            <p:cNvPicPr>
              <a:picLocks noChangeAspect="1"/>
            </p:cNvPicPr>
            <p:nvPr/>
          </p:nvPicPr>
          <p:blipFill>
            <a:blip r:embed="rId6" cstate="print"/>
            <a:stretch>
              <a:fillRect/>
            </a:stretch>
          </p:blipFill>
          <p:spPr>
            <a:xfrm>
              <a:off x="5562600" y="1447800"/>
              <a:ext cx="2218470" cy="1409700"/>
            </a:xfrm>
            <a:prstGeom prst="rect">
              <a:avLst/>
            </a:prstGeom>
          </p:spPr>
        </p:pic>
      </p:grpSp>
      <p:grpSp>
        <p:nvGrpSpPr>
          <p:cNvPr id="45" name="Group 44"/>
          <p:cNvGrpSpPr/>
          <p:nvPr/>
        </p:nvGrpSpPr>
        <p:grpSpPr>
          <a:xfrm>
            <a:off x="76200" y="4673601"/>
            <a:ext cx="2895600" cy="1752600"/>
            <a:chOff x="76200" y="4953000"/>
            <a:chExt cx="2895600" cy="1752600"/>
          </a:xfrm>
        </p:grpSpPr>
        <p:sp>
          <p:nvSpPr>
            <p:cNvPr id="19" name="TextBox 18"/>
            <p:cNvSpPr txBox="1"/>
            <p:nvPr/>
          </p:nvSpPr>
          <p:spPr>
            <a:xfrm>
              <a:off x="76200" y="6336268"/>
              <a:ext cx="2895600" cy="369332"/>
            </a:xfrm>
            <a:prstGeom prst="rect">
              <a:avLst/>
            </a:prstGeom>
            <a:noFill/>
          </p:spPr>
          <p:txBody>
            <a:bodyPr wrap="square" rtlCol="0">
              <a:spAutoFit/>
            </a:bodyPr>
            <a:lstStyle/>
            <a:p>
              <a:r>
                <a:rPr lang="en-US" dirty="0" smtClean="0"/>
                <a:t>Chen and Zitnick, 2015</a:t>
              </a:r>
              <a:endParaRPr lang="en-US" dirty="0"/>
            </a:p>
          </p:txBody>
        </p:sp>
        <p:pic>
          <p:nvPicPr>
            <p:cNvPr id="30" name="Picture 29" descr="zitnick.png"/>
            <p:cNvPicPr>
              <a:picLocks noChangeAspect="1"/>
            </p:cNvPicPr>
            <p:nvPr/>
          </p:nvPicPr>
          <p:blipFill>
            <a:blip r:embed="rId7" cstate="print"/>
            <a:stretch>
              <a:fillRect/>
            </a:stretch>
          </p:blipFill>
          <p:spPr>
            <a:xfrm>
              <a:off x="609600" y="4953000"/>
              <a:ext cx="1359712" cy="1338885"/>
            </a:xfrm>
            <a:prstGeom prst="rect">
              <a:avLst/>
            </a:prstGeom>
          </p:spPr>
        </p:pic>
      </p:grpSp>
      <p:grpSp>
        <p:nvGrpSpPr>
          <p:cNvPr id="43" name="Group 42"/>
          <p:cNvGrpSpPr/>
          <p:nvPr/>
        </p:nvGrpSpPr>
        <p:grpSpPr>
          <a:xfrm>
            <a:off x="152400" y="3135868"/>
            <a:ext cx="1905000" cy="1436132"/>
            <a:chOff x="152400" y="3505200"/>
            <a:chExt cx="1905000" cy="1436132"/>
          </a:xfrm>
        </p:grpSpPr>
        <p:pic>
          <p:nvPicPr>
            <p:cNvPr id="31" name="Picture 30" descr="zitnick2.png"/>
            <p:cNvPicPr>
              <a:picLocks noChangeAspect="1"/>
            </p:cNvPicPr>
            <p:nvPr/>
          </p:nvPicPr>
          <p:blipFill>
            <a:blip r:embed="rId8" cstate="print"/>
            <a:stretch>
              <a:fillRect/>
            </a:stretch>
          </p:blipFill>
          <p:spPr>
            <a:xfrm>
              <a:off x="304800" y="3505200"/>
              <a:ext cx="1550194" cy="1066800"/>
            </a:xfrm>
            <a:prstGeom prst="rect">
              <a:avLst/>
            </a:prstGeom>
          </p:spPr>
        </p:pic>
        <p:sp>
          <p:nvSpPr>
            <p:cNvPr id="32" name="TextBox 31"/>
            <p:cNvSpPr txBox="1"/>
            <p:nvPr/>
          </p:nvSpPr>
          <p:spPr>
            <a:xfrm>
              <a:off x="152400" y="4572000"/>
              <a:ext cx="1905000" cy="369332"/>
            </a:xfrm>
            <a:prstGeom prst="rect">
              <a:avLst/>
            </a:prstGeom>
            <a:noFill/>
          </p:spPr>
          <p:txBody>
            <a:bodyPr wrap="square" rtlCol="0">
              <a:spAutoFit/>
            </a:bodyPr>
            <a:lstStyle/>
            <a:p>
              <a:r>
                <a:rPr lang="en-US" dirty="0" smtClean="0"/>
                <a:t>Fang et al., 2015</a:t>
              </a:r>
            </a:p>
          </p:txBody>
        </p:sp>
      </p:grpSp>
      <p:grpSp>
        <p:nvGrpSpPr>
          <p:cNvPr id="49" name="Group 48"/>
          <p:cNvGrpSpPr/>
          <p:nvPr/>
        </p:nvGrpSpPr>
        <p:grpSpPr>
          <a:xfrm>
            <a:off x="2286000" y="838201"/>
            <a:ext cx="2133600" cy="1828800"/>
            <a:chOff x="3124200" y="1447800"/>
            <a:chExt cx="2133600" cy="1828800"/>
          </a:xfrm>
        </p:grpSpPr>
        <p:sp>
          <p:nvSpPr>
            <p:cNvPr id="22" name="TextBox 21"/>
            <p:cNvSpPr txBox="1"/>
            <p:nvPr/>
          </p:nvSpPr>
          <p:spPr>
            <a:xfrm>
              <a:off x="3124200" y="2907268"/>
              <a:ext cx="2133600" cy="369332"/>
            </a:xfrm>
            <a:prstGeom prst="rect">
              <a:avLst/>
            </a:prstGeom>
            <a:noFill/>
          </p:spPr>
          <p:txBody>
            <a:bodyPr wrap="square" rtlCol="0">
              <a:spAutoFit/>
            </a:bodyPr>
            <a:lstStyle/>
            <a:p>
              <a:r>
                <a:rPr lang="en-US" dirty="0" smtClean="0"/>
                <a:t>Donahue et al., 2015</a:t>
              </a:r>
              <a:endParaRPr lang="en-US" dirty="0"/>
            </a:p>
          </p:txBody>
        </p:sp>
        <p:pic>
          <p:nvPicPr>
            <p:cNvPr id="34" name="Picture 33" descr="donahue.png"/>
            <p:cNvPicPr>
              <a:picLocks noChangeAspect="1"/>
            </p:cNvPicPr>
            <p:nvPr/>
          </p:nvPicPr>
          <p:blipFill>
            <a:blip r:embed="rId9" cstate="print"/>
            <a:stretch>
              <a:fillRect/>
            </a:stretch>
          </p:blipFill>
          <p:spPr>
            <a:xfrm>
              <a:off x="3200400" y="1447800"/>
              <a:ext cx="2034455" cy="1371600"/>
            </a:xfrm>
            <a:prstGeom prst="rect">
              <a:avLst/>
            </a:prstGeom>
          </p:spPr>
        </p:pic>
      </p:grpSp>
      <p:grpSp>
        <p:nvGrpSpPr>
          <p:cNvPr id="29" name="Group 28"/>
          <p:cNvGrpSpPr/>
          <p:nvPr/>
        </p:nvGrpSpPr>
        <p:grpSpPr>
          <a:xfrm>
            <a:off x="4876800" y="2971800"/>
            <a:ext cx="2286000" cy="1664732"/>
            <a:chOff x="4876800" y="3581400"/>
            <a:chExt cx="2286000" cy="1664732"/>
          </a:xfrm>
        </p:grpSpPr>
        <p:pic>
          <p:nvPicPr>
            <p:cNvPr id="35" name="Picture 34" descr="im2text.png"/>
            <p:cNvPicPr>
              <a:picLocks noChangeAspect="1"/>
            </p:cNvPicPr>
            <p:nvPr/>
          </p:nvPicPr>
          <p:blipFill>
            <a:blip r:embed="rId10" cstate="print"/>
            <a:stretch>
              <a:fillRect/>
            </a:stretch>
          </p:blipFill>
          <p:spPr>
            <a:xfrm>
              <a:off x="5181600" y="3581400"/>
              <a:ext cx="1504950" cy="1292129"/>
            </a:xfrm>
            <a:prstGeom prst="rect">
              <a:avLst/>
            </a:prstGeom>
          </p:spPr>
        </p:pic>
        <p:sp>
          <p:nvSpPr>
            <p:cNvPr id="36" name="TextBox 35"/>
            <p:cNvSpPr txBox="1"/>
            <p:nvPr/>
          </p:nvSpPr>
          <p:spPr>
            <a:xfrm>
              <a:off x="4876800" y="4876800"/>
              <a:ext cx="2286000" cy="369332"/>
            </a:xfrm>
            <a:prstGeom prst="rect">
              <a:avLst/>
            </a:prstGeom>
            <a:noFill/>
          </p:spPr>
          <p:txBody>
            <a:bodyPr wrap="square" rtlCol="0">
              <a:spAutoFit/>
            </a:bodyPr>
            <a:lstStyle/>
            <a:p>
              <a:r>
                <a:rPr lang="en-US" dirty="0" smtClean="0"/>
                <a:t>Ordonez et al., 2011</a:t>
              </a:r>
              <a:endParaRPr lang="en-US" dirty="0"/>
            </a:p>
          </p:txBody>
        </p:sp>
      </p:grpSp>
      <p:grpSp>
        <p:nvGrpSpPr>
          <p:cNvPr id="42" name="Group 41"/>
          <p:cNvGrpSpPr/>
          <p:nvPr/>
        </p:nvGrpSpPr>
        <p:grpSpPr>
          <a:xfrm>
            <a:off x="7010400" y="3048002"/>
            <a:ext cx="2133600" cy="1600198"/>
            <a:chOff x="7010400" y="3657601"/>
            <a:chExt cx="2133600" cy="1600199"/>
          </a:xfrm>
        </p:grpSpPr>
        <p:pic>
          <p:nvPicPr>
            <p:cNvPr id="37" name="Picture 36" descr="babytalk2.png"/>
            <p:cNvPicPr>
              <a:picLocks noChangeAspect="1"/>
            </p:cNvPicPr>
            <p:nvPr/>
          </p:nvPicPr>
          <p:blipFill>
            <a:blip r:embed="rId11" cstate="print"/>
            <a:stretch>
              <a:fillRect/>
            </a:stretch>
          </p:blipFill>
          <p:spPr>
            <a:xfrm>
              <a:off x="7116856" y="3657601"/>
              <a:ext cx="1798544" cy="1143000"/>
            </a:xfrm>
            <a:prstGeom prst="rect">
              <a:avLst/>
            </a:prstGeom>
          </p:spPr>
        </p:pic>
        <p:sp>
          <p:nvSpPr>
            <p:cNvPr id="38" name="TextBox 37"/>
            <p:cNvSpPr txBox="1"/>
            <p:nvPr/>
          </p:nvSpPr>
          <p:spPr>
            <a:xfrm>
              <a:off x="7010400" y="4888468"/>
              <a:ext cx="2133600" cy="369332"/>
            </a:xfrm>
            <a:prstGeom prst="rect">
              <a:avLst/>
            </a:prstGeom>
            <a:noFill/>
          </p:spPr>
          <p:txBody>
            <a:bodyPr wrap="square" rtlCol="0">
              <a:spAutoFit/>
            </a:bodyPr>
            <a:lstStyle/>
            <a:p>
              <a:r>
                <a:rPr lang="en-US" dirty="0" smtClean="0"/>
                <a:t>Kulkarni et al., 2011</a:t>
              </a:r>
              <a:endParaRPr lang="en-US" dirty="0"/>
            </a:p>
          </p:txBody>
        </p:sp>
      </p:grpSp>
      <p:grpSp>
        <p:nvGrpSpPr>
          <p:cNvPr id="33" name="Group 32"/>
          <p:cNvGrpSpPr/>
          <p:nvPr/>
        </p:nvGrpSpPr>
        <p:grpSpPr>
          <a:xfrm>
            <a:off x="2057402" y="2819401"/>
            <a:ext cx="2864977" cy="1981200"/>
            <a:chOff x="2057400" y="3429000"/>
            <a:chExt cx="2864977" cy="1981200"/>
          </a:xfrm>
        </p:grpSpPr>
        <p:pic>
          <p:nvPicPr>
            <p:cNvPr id="39" name="Picture 38" descr="mao.png"/>
            <p:cNvPicPr>
              <a:picLocks noChangeAspect="1"/>
            </p:cNvPicPr>
            <p:nvPr/>
          </p:nvPicPr>
          <p:blipFill>
            <a:blip r:embed="rId12" cstate="print"/>
            <a:stretch>
              <a:fillRect/>
            </a:stretch>
          </p:blipFill>
          <p:spPr>
            <a:xfrm>
              <a:off x="2057400" y="3429000"/>
              <a:ext cx="2864977" cy="1609725"/>
            </a:xfrm>
            <a:prstGeom prst="rect">
              <a:avLst/>
            </a:prstGeom>
          </p:spPr>
        </p:pic>
        <p:sp>
          <p:nvSpPr>
            <p:cNvPr id="40" name="TextBox 39"/>
            <p:cNvSpPr txBox="1"/>
            <p:nvPr/>
          </p:nvSpPr>
          <p:spPr>
            <a:xfrm>
              <a:off x="2590800" y="5040868"/>
              <a:ext cx="1905000" cy="369332"/>
            </a:xfrm>
            <a:prstGeom prst="rect">
              <a:avLst/>
            </a:prstGeom>
            <a:noFill/>
          </p:spPr>
          <p:txBody>
            <a:bodyPr wrap="square" rtlCol="0">
              <a:spAutoFit/>
            </a:bodyPr>
            <a:lstStyle/>
            <a:p>
              <a:r>
                <a:rPr lang="en-US" dirty="0" smtClean="0"/>
                <a:t>Mao et al., 2015</a:t>
              </a:r>
              <a:endParaRPr lang="en-US" dirty="0"/>
            </a:p>
          </p:txBody>
        </p:sp>
      </p:grpSp>
      <p:sp>
        <p:nvSpPr>
          <p:cNvPr id="41" name="TextBox 40"/>
          <p:cNvSpPr txBox="1"/>
          <p:nvPr/>
        </p:nvSpPr>
        <p:spPr>
          <a:xfrm>
            <a:off x="2286000" y="3352801"/>
            <a:ext cx="4038600" cy="646331"/>
          </a:xfrm>
          <a:prstGeom prst="rect">
            <a:avLst/>
          </a:prstGeom>
          <a:solidFill>
            <a:schemeClr val="accent3">
              <a:lumMod val="40000"/>
              <a:lumOff val="60000"/>
            </a:schemeClr>
          </a:solidFill>
        </p:spPr>
        <p:txBody>
          <a:bodyPr wrap="square" rtlCol="0">
            <a:spAutoFit/>
          </a:bodyPr>
          <a:lstStyle/>
          <a:p>
            <a:r>
              <a:rPr lang="en-US" sz="3600" dirty="0" smtClean="0"/>
              <a:t>… and many more</a:t>
            </a:r>
            <a:endParaRPr lang="en-US" sz="3600" dirty="0"/>
          </a:p>
        </p:txBody>
      </p:sp>
      <p:grpSp>
        <p:nvGrpSpPr>
          <p:cNvPr id="6" name="Group 5"/>
          <p:cNvGrpSpPr/>
          <p:nvPr/>
        </p:nvGrpSpPr>
        <p:grpSpPr>
          <a:xfrm>
            <a:off x="7086600" y="926068"/>
            <a:ext cx="2057400" cy="1740932"/>
            <a:chOff x="3810000" y="4800600"/>
            <a:chExt cx="2057400" cy="1740932"/>
          </a:xfrm>
        </p:grpSpPr>
        <p:pic>
          <p:nvPicPr>
            <p:cNvPr id="5" name="Picture 4"/>
            <p:cNvPicPr>
              <a:picLocks noChangeAspect="1"/>
            </p:cNvPicPr>
            <p:nvPr/>
          </p:nvPicPr>
          <p:blipFill>
            <a:blip r:embed="rId13" cstate="print"/>
            <a:stretch>
              <a:fillRect/>
            </a:stretch>
          </p:blipFill>
          <p:spPr>
            <a:xfrm>
              <a:off x="4267200" y="4800600"/>
              <a:ext cx="1201463" cy="1371600"/>
            </a:xfrm>
            <a:prstGeom prst="rect">
              <a:avLst/>
            </a:prstGeom>
          </p:spPr>
        </p:pic>
        <p:sp>
          <p:nvSpPr>
            <p:cNvPr id="50" name="TextBox 49"/>
            <p:cNvSpPr txBox="1"/>
            <p:nvPr/>
          </p:nvSpPr>
          <p:spPr>
            <a:xfrm>
              <a:off x="3810000" y="6172200"/>
              <a:ext cx="2057400" cy="369332"/>
            </a:xfrm>
            <a:prstGeom prst="rect">
              <a:avLst/>
            </a:prstGeom>
            <a:noFill/>
          </p:spPr>
          <p:txBody>
            <a:bodyPr wrap="square" rtlCol="0">
              <a:spAutoFit/>
            </a:bodyPr>
            <a:lstStyle/>
            <a:p>
              <a:pPr algn="ctr"/>
              <a:r>
                <a:rPr lang="en-US" dirty="0" smtClean="0"/>
                <a:t>Hodosh et al., 2013</a:t>
              </a:r>
              <a:endParaRPr lang="en-US" dirty="0"/>
            </a:p>
          </p:txBody>
        </p:sp>
      </p:grpSp>
      <p:grpSp>
        <p:nvGrpSpPr>
          <p:cNvPr id="10" name="Group 9"/>
          <p:cNvGrpSpPr/>
          <p:nvPr/>
        </p:nvGrpSpPr>
        <p:grpSpPr>
          <a:xfrm>
            <a:off x="7086600" y="5054599"/>
            <a:ext cx="2057400" cy="1283732"/>
            <a:chOff x="7086600" y="5181600"/>
            <a:chExt cx="2057400" cy="1283732"/>
          </a:xfrm>
        </p:grpSpPr>
        <p:pic>
          <p:nvPicPr>
            <p:cNvPr id="9" name="Picture 8"/>
            <p:cNvPicPr>
              <a:picLocks noChangeAspect="1"/>
            </p:cNvPicPr>
            <p:nvPr/>
          </p:nvPicPr>
          <p:blipFill>
            <a:blip r:embed="rId14" cstate="print"/>
            <a:stretch>
              <a:fillRect/>
            </a:stretch>
          </p:blipFill>
          <p:spPr>
            <a:xfrm>
              <a:off x="7086600" y="5181600"/>
              <a:ext cx="1828800" cy="705212"/>
            </a:xfrm>
            <a:prstGeom prst="rect">
              <a:avLst/>
            </a:prstGeom>
          </p:spPr>
        </p:pic>
        <p:sp>
          <p:nvSpPr>
            <p:cNvPr id="52" name="TextBox 51"/>
            <p:cNvSpPr txBox="1"/>
            <p:nvPr/>
          </p:nvSpPr>
          <p:spPr>
            <a:xfrm>
              <a:off x="7086600" y="6096000"/>
              <a:ext cx="2057400" cy="369332"/>
            </a:xfrm>
            <a:prstGeom prst="rect">
              <a:avLst/>
            </a:prstGeom>
            <a:noFill/>
          </p:spPr>
          <p:txBody>
            <a:bodyPr wrap="square" rtlCol="0">
              <a:spAutoFit/>
            </a:bodyPr>
            <a:lstStyle/>
            <a:p>
              <a:pPr algn="ctr"/>
              <a:r>
                <a:rPr lang="en-US" dirty="0" smtClean="0"/>
                <a:t>Kiros et al., 2015</a:t>
              </a:r>
              <a:endParaRPr lang="en-US" dirty="0"/>
            </a:p>
          </p:txBody>
        </p:sp>
      </p:grpSp>
      <p:sp>
        <p:nvSpPr>
          <p:cNvPr id="44" name="Footer Placeholder 3"/>
          <p:cNvSpPr>
            <a:spLocks noGrp="1"/>
          </p:cNvSpPr>
          <p:nvPr>
            <p:ph type="ftr" sz="quarter" idx="11"/>
          </p:nvPr>
        </p:nvSpPr>
        <p:spPr>
          <a:xfrm>
            <a:off x="-495300" y="6489700"/>
            <a:ext cx="2895600" cy="393700"/>
          </a:xfrm>
        </p:spPr>
        <p:txBody>
          <a:bodyPr/>
          <a:lstStyle/>
          <a:p>
            <a:pPr>
              <a:defRPr/>
            </a:pPr>
            <a:r>
              <a:rPr lang="en-US" dirty="0" smtClean="0"/>
              <a:t>Slide Credit: Devi Parikh</a:t>
            </a:r>
            <a:endParaRPr lang="en-US" dirty="0"/>
          </a:p>
        </p:txBody>
      </p:sp>
    </p:spTree>
    <p:extLst>
      <p:ext uri="{BB962C8B-B14F-4D97-AF65-F5344CB8AC3E}">
        <p14:creationId xmlns:p14="http://schemas.microsoft.com/office/powerpoint/2010/main" val="1875021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3"/>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5"/>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9"/>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3471" y="5958642"/>
            <a:ext cx="5233351" cy="492443"/>
          </a:xfrm>
          <a:prstGeom prst="rect">
            <a:avLst/>
          </a:prstGeom>
          <a:noFill/>
        </p:spPr>
        <p:txBody>
          <a:bodyPr wrap="square" rtlCol="0">
            <a:spAutoFit/>
          </a:bodyPr>
          <a:lstStyle/>
          <a:p>
            <a:pPr algn="ctr"/>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
        <p:nvSpPr>
          <p:cNvPr id="7" name="TextBox 6"/>
          <p:cNvSpPr txBox="1"/>
          <p:nvPr/>
        </p:nvSpPr>
        <p:spPr>
          <a:xfrm>
            <a:off x="1086641" y="5311428"/>
            <a:ext cx="3824701" cy="492443"/>
          </a:xfrm>
          <a:prstGeom prst="rect">
            <a:avLst/>
          </a:prstGeom>
          <a:noFill/>
        </p:spPr>
        <p:txBody>
          <a:bodyPr wrap="none" rtlCol="0">
            <a:spAutoFit/>
          </a:bodyPr>
          <a:lstStyle/>
          <a:p>
            <a:pPr algn="ctr"/>
            <a:r>
              <a:rPr lang="en-US" sz="2600" dirty="0" smtClean="0">
                <a:latin typeface="+mj-lt"/>
                <a:cs typeface="Times New Roman"/>
              </a:rPr>
              <a:t>Tuple: </a:t>
            </a:r>
            <a:r>
              <a:rPr lang="en-US" sz="2600" dirty="0">
                <a:latin typeface="+mj-lt"/>
              </a:rPr>
              <a:t>&lt;</a:t>
            </a:r>
            <a:r>
              <a:rPr lang="en-US" sz="2600" i="1" dirty="0">
                <a:solidFill>
                  <a:srgbClr val="002060"/>
                </a:solidFill>
                <a:latin typeface="+mj-lt"/>
              </a:rPr>
              <a:t>girl</a:t>
            </a:r>
            <a:r>
              <a:rPr lang="en-US" sz="2600" i="1" dirty="0">
                <a:latin typeface="+mj-lt"/>
              </a:rPr>
              <a:t>, walking, </a:t>
            </a:r>
            <a:r>
              <a:rPr lang="en-US" sz="2600" i="1" dirty="0">
                <a:solidFill>
                  <a:srgbClr val="FF0000"/>
                </a:solidFill>
                <a:latin typeface="+mj-lt"/>
              </a:rPr>
              <a:t>bike</a:t>
            </a:r>
            <a:r>
              <a:rPr lang="en-US" sz="2600" i="1" dirty="0">
                <a:latin typeface="+mj-lt"/>
              </a:rPr>
              <a:t>&gt;</a:t>
            </a:r>
          </a:p>
        </p:txBody>
      </p:sp>
      <p:cxnSp>
        <p:nvCxnSpPr>
          <p:cNvPr id="10" name="Straight Arrow Connector 9"/>
          <p:cNvCxnSpPr/>
          <p:nvPr/>
        </p:nvCxnSpPr>
        <p:spPr>
          <a:xfrm flipH="1" flipV="1">
            <a:off x="3035808" y="3309471"/>
            <a:ext cx="7202" cy="30913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86958" y="1470007"/>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pic>
        <p:nvPicPr>
          <p:cNvPr id="15" name="Picture 14" desc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561" y="3618601"/>
            <a:ext cx="2538484" cy="1604033"/>
          </a:xfrm>
          <a:prstGeom prst="rect">
            <a:avLst/>
          </a:prstGeom>
        </p:spPr>
      </p:pic>
      <p:grpSp>
        <p:nvGrpSpPr>
          <p:cNvPr id="3" name="Group 2"/>
          <p:cNvGrpSpPr/>
          <p:nvPr/>
        </p:nvGrpSpPr>
        <p:grpSpPr>
          <a:xfrm>
            <a:off x="3615549" y="4360114"/>
            <a:ext cx="481338" cy="673245"/>
            <a:chOff x="6609803" y="3160907"/>
            <a:chExt cx="553723" cy="855677"/>
          </a:xfrm>
        </p:grpSpPr>
        <p:sp>
          <p:nvSpPr>
            <p:cNvPr id="16" name="Freeform 15"/>
            <p:cNvSpPr/>
            <p:nvPr/>
          </p:nvSpPr>
          <p:spPr>
            <a:xfrm>
              <a:off x="6609803" y="3411974"/>
              <a:ext cx="324341" cy="604610"/>
            </a:xfrm>
            <a:custGeom>
              <a:avLst/>
              <a:gdLst>
                <a:gd name="connsiteX0" fmla="*/ 846682 w 926059"/>
                <a:gd name="connsiteY0" fmla="*/ 26460 h 1561117"/>
                <a:gd name="connsiteX1" fmla="*/ 813609 w 926059"/>
                <a:gd name="connsiteY1" fmla="*/ 13230 h 1561117"/>
                <a:gd name="connsiteX2" fmla="*/ 793765 w 926059"/>
                <a:gd name="connsiteY2" fmla="*/ 6615 h 1561117"/>
                <a:gd name="connsiteX3" fmla="*/ 707773 w 926059"/>
                <a:gd name="connsiteY3" fmla="*/ 0 h 1561117"/>
                <a:gd name="connsiteX4" fmla="*/ 555635 w 926059"/>
                <a:gd name="connsiteY4" fmla="*/ 6615 h 1561117"/>
                <a:gd name="connsiteX5" fmla="*/ 522562 w 926059"/>
                <a:gd name="connsiteY5" fmla="*/ 13230 h 1561117"/>
                <a:gd name="connsiteX6" fmla="*/ 383653 w 926059"/>
                <a:gd name="connsiteY6" fmla="*/ 26460 h 1561117"/>
                <a:gd name="connsiteX7" fmla="*/ 231515 w 926059"/>
                <a:gd name="connsiteY7" fmla="*/ 19845 h 1561117"/>
                <a:gd name="connsiteX8" fmla="*/ 165368 w 926059"/>
                <a:gd name="connsiteY8" fmla="*/ 13230 h 1561117"/>
                <a:gd name="connsiteX9" fmla="*/ 19844 w 926059"/>
                <a:gd name="connsiteY9" fmla="*/ 19845 h 1561117"/>
                <a:gd name="connsiteX10" fmla="*/ 6615 w 926059"/>
                <a:gd name="connsiteY10" fmla="*/ 59534 h 1561117"/>
                <a:gd name="connsiteX11" fmla="*/ 0 w 926059"/>
                <a:gd name="connsiteY11" fmla="*/ 79379 h 1561117"/>
                <a:gd name="connsiteX12" fmla="*/ 6615 w 926059"/>
                <a:gd name="connsiteY12" fmla="*/ 119068 h 1561117"/>
                <a:gd name="connsiteX13" fmla="*/ 13230 w 926059"/>
                <a:gd name="connsiteY13" fmla="*/ 138913 h 1561117"/>
                <a:gd name="connsiteX14" fmla="*/ 33074 w 926059"/>
                <a:gd name="connsiteY14" fmla="*/ 145528 h 1561117"/>
                <a:gd name="connsiteX15" fmla="*/ 46303 w 926059"/>
                <a:gd name="connsiteY15" fmla="*/ 165373 h 1561117"/>
                <a:gd name="connsiteX16" fmla="*/ 72762 w 926059"/>
                <a:gd name="connsiteY16" fmla="*/ 178603 h 1561117"/>
                <a:gd name="connsiteX17" fmla="*/ 350579 w 926059"/>
                <a:gd name="connsiteY17" fmla="*/ 171988 h 1561117"/>
                <a:gd name="connsiteX18" fmla="*/ 410112 w 926059"/>
                <a:gd name="connsiteY18" fmla="*/ 178603 h 1561117"/>
                <a:gd name="connsiteX19" fmla="*/ 416726 w 926059"/>
                <a:gd name="connsiteY19" fmla="*/ 198447 h 1561117"/>
                <a:gd name="connsiteX20" fmla="*/ 410112 w 926059"/>
                <a:gd name="connsiteY20" fmla="*/ 449814 h 1561117"/>
                <a:gd name="connsiteX21" fmla="*/ 377038 w 926059"/>
                <a:gd name="connsiteY21" fmla="*/ 482888 h 1561117"/>
                <a:gd name="connsiteX22" fmla="*/ 357194 w 926059"/>
                <a:gd name="connsiteY22" fmla="*/ 502733 h 1561117"/>
                <a:gd name="connsiteX23" fmla="*/ 317506 w 926059"/>
                <a:gd name="connsiteY23" fmla="*/ 529192 h 1561117"/>
                <a:gd name="connsiteX24" fmla="*/ 277818 w 926059"/>
                <a:gd name="connsiteY24" fmla="*/ 562267 h 1561117"/>
                <a:gd name="connsiteX25" fmla="*/ 244744 w 926059"/>
                <a:gd name="connsiteY25" fmla="*/ 588726 h 1561117"/>
                <a:gd name="connsiteX26" fmla="*/ 231515 w 926059"/>
                <a:gd name="connsiteY26" fmla="*/ 608571 h 1561117"/>
                <a:gd name="connsiteX27" fmla="*/ 218285 w 926059"/>
                <a:gd name="connsiteY27" fmla="*/ 621801 h 1561117"/>
                <a:gd name="connsiteX28" fmla="*/ 198441 w 926059"/>
                <a:gd name="connsiteY28" fmla="*/ 654876 h 1561117"/>
                <a:gd name="connsiteX29" fmla="*/ 178597 w 926059"/>
                <a:gd name="connsiteY29" fmla="*/ 714410 h 1561117"/>
                <a:gd name="connsiteX30" fmla="*/ 171982 w 926059"/>
                <a:gd name="connsiteY30" fmla="*/ 734254 h 1561117"/>
                <a:gd name="connsiteX31" fmla="*/ 158753 w 926059"/>
                <a:gd name="connsiteY31" fmla="*/ 800403 h 1561117"/>
                <a:gd name="connsiteX32" fmla="*/ 145524 w 926059"/>
                <a:gd name="connsiteY32" fmla="*/ 992236 h 1561117"/>
                <a:gd name="connsiteX33" fmla="*/ 138909 w 926059"/>
                <a:gd name="connsiteY33" fmla="*/ 1025310 h 1561117"/>
                <a:gd name="connsiteX34" fmla="*/ 145524 w 926059"/>
                <a:gd name="connsiteY34" fmla="*/ 1276676 h 1561117"/>
                <a:gd name="connsiteX35" fmla="*/ 165368 w 926059"/>
                <a:gd name="connsiteY35" fmla="*/ 1369285 h 1561117"/>
                <a:gd name="connsiteX36" fmla="*/ 185212 w 926059"/>
                <a:gd name="connsiteY36" fmla="*/ 1435434 h 1561117"/>
                <a:gd name="connsiteX37" fmla="*/ 198441 w 926059"/>
                <a:gd name="connsiteY37" fmla="*/ 1475123 h 1561117"/>
                <a:gd name="connsiteX38" fmla="*/ 205056 w 926059"/>
                <a:gd name="connsiteY38" fmla="*/ 1494968 h 1561117"/>
                <a:gd name="connsiteX39" fmla="*/ 231515 w 926059"/>
                <a:gd name="connsiteY39" fmla="*/ 1528043 h 1561117"/>
                <a:gd name="connsiteX40" fmla="*/ 271203 w 926059"/>
                <a:gd name="connsiteY40" fmla="*/ 1554502 h 1561117"/>
                <a:gd name="connsiteX41" fmla="*/ 297662 w 926059"/>
                <a:gd name="connsiteY41" fmla="*/ 1561117 h 1561117"/>
                <a:gd name="connsiteX42" fmla="*/ 436571 w 926059"/>
                <a:gd name="connsiteY42" fmla="*/ 1554502 h 1561117"/>
                <a:gd name="connsiteX43" fmla="*/ 476259 w 926059"/>
                <a:gd name="connsiteY43" fmla="*/ 1541272 h 1561117"/>
                <a:gd name="connsiteX44" fmla="*/ 496103 w 926059"/>
                <a:gd name="connsiteY44" fmla="*/ 1521428 h 1561117"/>
                <a:gd name="connsiteX45" fmla="*/ 515947 w 926059"/>
                <a:gd name="connsiteY45" fmla="*/ 1514813 h 1561117"/>
                <a:gd name="connsiteX46" fmla="*/ 549021 w 926059"/>
                <a:gd name="connsiteY46" fmla="*/ 1455279 h 1561117"/>
                <a:gd name="connsiteX47" fmla="*/ 562250 w 926059"/>
                <a:gd name="connsiteY47" fmla="*/ 1428819 h 1561117"/>
                <a:gd name="connsiteX48" fmla="*/ 575479 w 926059"/>
                <a:gd name="connsiteY48" fmla="*/ 1408974 h 1561117"/>
                <a:gd name="connsiteX49" fmla="*/ 588709 w 926059"/>
                <a:gd name="connsiteY49" fmla="*/ 1369285 h 1561117"/>
                <a:gd name="connsiteX50" fmla="*/ 595323 w 926059"/>
                <a:gd name="connsiteY50" fmla="*/ 1349440 h 1561117"/>
                <a:gd name="connsiteX51" fmla="*/ 608553 w 926059"/>
                <a:gd name="connsiteY51" fmla="*/ 1303136 h 1561117"/>
                <a:gd name="connsiteX52" fmla="*/ 615168 w 926059"/>
                <a:gd name="connsiteY52" fmla="*/ 1256832 h 1561117"/>
                <a:gd name="connsiteX53" fmla="*/ 621782 w 926059"/>
                <a:gd name="connsiteY53" fmla="*/ 1045155 h 1561117"/>
                <a:gd name="connsiteX54" fmla="*/ 635012 w 926059"/>
                <a:gd name="connsiteY54" fmla="*/ 1084844 h 1561117"/>
                <a:gd name="connsiteX55" fmla="*/ 661470 w 926059"/>
                <a:gd name="connsiteY55" fmla="*/ 1124534 h 1561117"/>
                <a:gd name="connsiteX56" fmla="*/ 701159 w 926059"/>
                <a:gd name="connsiteY56" fmla="*/ 1164223 h 1561117"/>
                <a:gd name="connsiteX57" fmla="*/ 767306 w 926059"/>
                <a:gd name="connsiteY57" fmla="*/ 1184068 h 1561117"/>
                <a:gd name="connsiteX58" fmla="*/ 853297 w 926059"/>
                <a:gd name="connsiteY58" fmla="*/ 1177453 h 1561117"/>
                <a:gd name="connsiteX59" fmla="*/ 873141 w 926059"/>
                <a:gd name="connsiteY59" fmla="*/ 1164223 h 1561117"/>
                <a:gd name="connsiteX60" fmla="*/ 892985 w 926059"/>
                <a:gd name="connsiteY60" fmla="*/ 1157608 h 1561117"/>
                <a:gd name="connsiteX61" fmla="*/ 919444 w 926059"/>
                <a:gd name="connsiteY61" fmla="*/ 1098074 h 1561117"/>
                <a:gd name="connsiteX62" fmla="*/ 926059 w 926059"/>
                <a:gd name="connsiteY62" fmla="*/ 1078229 h 1561117"/>
                <a:gd name="connsiteX63" fmla="*/ 926059 w 926059"/>
                <a:gd name="connsiteY63" fmla="*/ 1045155 h 15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6059" h="1561117">
                  <a:moveTo>
                    <a:pt x="846682" y="26460"/>
                  </a:moveTo>
                  <a:cubicBezTo>
                    <a:pt x="835658" y="22050"/>
                    <a:pt x="824727" y="17399"/>
                    <a:pt x="813609" y="13230"/>
                  </a:cubicBezTo>
                  <a:cubicBezTo>
                    <a:pt x="807080" y="10782"/>
                    <a:pt x="800684" y="7480"/>
                    <a:pt x="793765" y="6615"/>
                  </a:cubicBezTo>
                  <a:cubicBezTo>
                    <a:pt x="765238" y="3049"/>
                    <a:pt x="736437" y="2205"/>
                    <a:pt x="707773" y="0"/>
                  </a:cubicBezTo>
                  <a:cubicBezTo>
                    <a:pt x="657060" y="2205"/>
                    <a:pt x="606267" y="2998"/>
                    <a:pt x="555635" y="6615"/>
                  </a:cubicBezTo>
                  <a:cubicBezTo>
                    <a:pt x="544421" y="7416"/>
                    <a:pt x="533731" y="11941"/>
                    <a:pt x="522562" y="13230"/>
                  </a:cubicBezTo>
                  <a:cubicBezTo>
                    <a:pt x="476356" y="18562"/>
                    <a:pt x="383653" y="26460"/>
                    <a:pt x="383653" y="26460"/>
                  </a:cubicBezTo>
                  <a:lnTo>
                    <a:pt x="231515" y="19845"/>
                  </a:lnTo>
                  <a:cubicBezTo>
                    <a:pt x="209397" y="18504"/>
                    <a:pt x="187527" y="13230"/>
                    <a:pt x="165368" y="13230"/>
                  </a:cubicBezTo>
                  <a:cubicBezTo>
                    <a:pt x="116810" y="13230"/>
                    <a:pt x="68352" y="17640"/>
                    <a:pt x="19844" y="19845"/>
                  </a:cubicBezTo>
                  <a:lnTo>
                    <a:pt x="6615" y="59534"/>
                  </a:lnTo>
                  <a:lnTo>
                    <a:pt x="0" y="79379"/>
                  </a:lnTo>
                  <a:cubicBezTo>
                    <a:pt x="2205" y="92609"/>
                    <a:pt x="3705" y="105975"/>
                    <a:pt x="6615" y="119068"/>
                  </a:cubicBezTo>
                  <a:cubicBezTo>
                    <a:pt x="8128" y="125875"/>
                    <a:pt x="8300" y="133982"/>
                    <a:pt x="13230" y="138913"/>
                  </a:cubicBezTo>
                  <a:cubicBezTo>
                    <a:pt x="18160" y="143843"/>
                    <a:pt x="26459" y="143323"/>
                    <a:pt x="33074" y="145528"/>
                  </a:cubicBezTo>
                  <a:cubicBezTo>
                    <a:pt x="37484" y="152143"/>
                    <a:pt x="40196" y="160283"/>
                    <a:pt x="46303" y="165373"/>
                  </a:cubicBezTo>
                  <a:cubicBezTo>
                    <a:pt x="53878" y="171686"/>
                    <a:pt x="62904" y="178389"/>
                    <a:pt x="72762" y="178603"/>
                  </a:cubicBezTo>
                  <a:lnTo>
                    <a:pt x="350579" y="171988"/>
                  </a:lnTo>
                  <a:cubicBezTo>
                    <a:pt x="370423" y="174193"/>
                    <a:pt x="391574" y="171188"/>
                    <a:pt x="410112" y="178603"/>
                  </a:cubicBezTo>
                  <a:cubicBezTo>
                    <a:pt x="416586" y="181193"/>
                    <a:pt x="416726" y="191475"/>
                    <a:pt x="416726" y="198447"/>
                  </a:cubicBezTo>
                  <a:cubicBezTo>
                    <a:pt x="416726" y="282265"/>
                    <a:pt x="421695" y="366800"/>
                    <a:pt x="410112" y="449814"/>
                  </a:cubicBezTo>
                  <a:cubicBezTo>
                    <a:pt x="407957" y="465256"/>
                    <a:pt x="388063" y="471863"/>
                    <a:pt x="377038" y="482888"/>
                  </a:cubicBezTo>
                  <a:cubicBezTo>
                    <a:pt x="370423" y="489503"/>
                    <a:pt x="364978" y="497544"/>
                    <a:pt x="357194" y="502733"/>
                  </a:cubicBezTo>
                  <a:cubicBezTo>
                    <a:pt x="343965" y="511553"/>
                    <a:pt x="328749" y="517949"/>
                    <a:pt x="317506" y="529192"/>
                  </a:cubicBezTo>
                  <a:cubicBezTo>
                    <a:pt x="270372" y="576328"/>
                    <a:pt x="323860" y="525432"/>
                    <a:pt x="277818" y="562267"/>
                  </a:cubicBezTo>
                  <a:cubicBezTo>
                    <a:pt x="230702" y="599961"/>
                    <a:pt x="305806" y="548019"/>
                    <a:pt x="244744" y="588726"/>
                  </a:cubicBezTo>
                  <a:cubicBezTo>
                    <a:pt x="240334" y="595341"/>
                    <a:pt x="236481" y="602363"/>
                    <a:pt x="231515" y="608571"/>
                  </a:cubicBezTo>
                  <a:cubicBezTo>
                    <a:pt x="227619" y="613441"/>
                    <a:pt x="221494" y="616453"/>
                    <a:pt x="218285" y="621801"/>
                  </a:cubicBezTo>
                  <a:cubicBezTo>
                    <a:pt x="192525" y="664737"/>
                    <a:pt x="231963" y="621354"/>
                    <a:pt x="198441" y="654876"/>
                  </a:cubicBezTo>
                  <a:lnTo>
                    <a:pt x="178597" y="714410"/>
                  </a:lnTo>
                  <a:cubicBezTo>
                    <a:pt x="176392" y="721025"/>
                    <a:pt x="173349" y="727417"/>
                    <a:pt x="171982" y="734254"/>
                  </a:cubicBezTo>
                  <a:lnTo>
                    <a:pt x="158753" y="800403"/>
                  </a:lnTo>
                  <a:cubicBezTo>
                    <a:pt x="156899" y="830068"/>
                    <a:pt x="149518" y="956287"/>
                    <a:pt x="145524" y="992236"/>
                  </a:cubicBezTo>
                  <a:cubicBezTo>
                    <a:pt x="144282" y="1003410"/>
                    <a:pt x="141114" y="1014285"/>
                    <a:pt x="138909" y="1025310"/>
                  </a:cubicBezTo>
                  <a:cubicBezTo>
                    <a:pt x="141114" y="1109099"/>
                    <a:pt x="141718" y="1192945"/>
                    <a:pt x="145524" y="1276676"/>
                  </a:cubicBezTo>
                  <a:cubicBezTo>
                    <a:pt x="146591" y="1300162"/>
                    <a:pt x="160456" y="1349636"/>
                    <a:pt x="165368" y="1369285"/>
                  </a:cubicBezTo>
                  <a:cubicBezTo>
                    <a:pt x="175369" y="1409289"/>
                    <a:pt x="169100" y="1387098"/>
                    <a:pt x="185212" y="1435434"/>
                  </a:cubicBezTo>
                  <a:lnTo>
                    <a:pt x="198441" y="1475123"/>
                  </a:lnTo>
                  <a:cubicBezTo>
                    <a:pt x="200646" y="1481738"/>
                    <a:pt x="201188" y="1489166"/>
                    <a:pt x="205056" y="1494968"/>
                  </a:cubicBezTo>
                  <a:cubicBezTo>
                    <a:pt x="213736" y="1507988"/>
                    <a:pt x="218946" y="1518616"/>
                    <a:pt x="231515" y="1528043"/>
                  </a:cubicBezTo>
                  <a:cubicBezTo>
                    <a:pt x="244235" y="1537583"/>
                    <a:pt x="255778" y="1550646"/>
                    <a:pt x="271203" y="1554502"/>
                  </a:cubicBezTo>
                  <a:lnTo>
                    <a:pt x="297662" y="1561117"/>
                  </a:lnTo>
                  <a:cubicBezTo>
                    <a:pt x="343965" y="1558912"/>
                    <a:pt x="390499" y="1559621"/>
                    <a:pt x="436571" y="1554502"/>
                  </a:cubicBezTo>
                  <a:cubicBezTo>
                    <a:pt x="450431" y="1552962"/>
                    <a:pt x="476259" y="1541272"/>
                    <a:pt x="476259" y="1541272"/>
                  </a:cubicBezTo>
                  <a:cubicBezTo>
                    <a:pt x="482874" y="1534657"/>
                    <a:pt x="488320" y="1526617"/>
                    <a:pt x="496103" y="1521428"/>
                  </a:cubicBezTo>
                  <a:cubicBezTo>
                    <a:pt x="501904" y="1517560"/>
                    <a:pt x="511017" y="1519743"/>
                    <a:pt x="515947" y="1514813"/>
                  </a:cubicBezTo>
                  <a:cubicBezTo>
                    <a:pt x="548172" y="1482586"/>
                    <a:pt x="536545" y="1484390"/>
                    <a:pt x="549021" y="1455279"/>
                  </a:cubicBezTo>
                  <a:cubicBezTo>
                    <a:pt x="552905" y="1446215"/>
                    <a:pt x="557358" y="1437381"/>
                    <a:pt x="562250" y="1428819"/>
                  </a:cubicBezTo>
                  <a:cubicBezTo>
                    <a:pt x="566194" y="1421916"/>
                    <a:pt x="572250" y="1416239"/>
                    <a:pt x="575479" y="1408974"/>
                  </a:cubicBezTo>
                  <a:cubicBezTo>
                    <a:pt x="581143" y="1396231"/>
                    <a:pt x="584299" y="1382515"/>
                    <a:pt x="588709" y="1369285"/>
                  </a:cubicBezTo>
                  <a:lnTo>
                    <a:pt x="595323" y="1349440"/>
                  </a:lnTo>
                  <a:cubicBezTo>
                    <a:pt x="600992" y="1332432"/>
                    <a:pt x="605229" y="1321416"/>
                    <a:pt x="608553" y="1303136"/>
                  </a:cubicBezTo>
                  <a:cubicBezTo>
                    <a:pt x="611342" y="1287796"/>
                    <a:pt x="612963" y="1272267"/>
                    <a:pt x="615168" y="1256832"/>
                  </a:cubicBezTo>
                  <a:cubicBezTo>
                    <a:pt x="617373" y="1186273"/>
                    <a:pt x="613691" y="1115283"/>
                    <a:pt x="621782" y="1045155"/>
                  </a:cubicBezTo>
                  <a:cubicBezTo>
                    <a:pt x="623380" y="1031302"/>
                    <a:pt x="627277" y="1073241"/>
                    <a:pt x="635012" y="1084844"/>
                  </a:cubicBezTo>
                  <a:cubicBezTo>
                    <a:pt x="643831" y="1098074"/>
                    <a:pt x="650227" y="1113291"/>
                    <a:pt x="661470" y="1124534"/>
                  </a:cubicBezTo>
                  <a:cubicBezTo>
                    <a:pt x="674700" y="1137764"/>
                    <a:pt x="683410" y="1158306"/>
                    <a:pt x="701159" y="1164223"/>
                  </a:cubicBezTo>
                  <a:cubicBezTo>
                    <a:pt x="749472" y="1180328"/>
                    <a:pt x="727318" y="1174071"/>
                    <a:pt x="767306" y="1184068"/>
                  </a:cubicBezTo>
                  <a:cubicBezTo>
                    <a:pt x="795970" y="1181863"/>
                    <a:pt x="825041" y="1182751"/>
                    <a:pt x="853297" y="1177453"/>
                  </a:cubicBezTo>
                  <a:cubicBezTo>
                    <a:pt x="861111" y="1175988"/>
                    <a:pt x="866030" y="1167778"/>
                    <a:pt x="873141" y="1164223"/>
                  </a:cubicBezTo>
                  <a:cubicBezTo>
                    <a:pt x="879377" y="1161105"/>
                    <a:pt x="886370" y="1159813"/>
                    <a:pt x="892985" y="1157608"/>
                  </a:cubicBezTo>
                  <a:cubicBezTo>
                    <a:pt x="913949" y="1126160"/>
                    <a:pt x="903700" y="1145305"/>
                    <a:pt x="919444" y="1098074"/>
                  </a:cubicBezTo>
                  <a:cubicBezTo>
                    <a:pt x="921649" y="1091459"/>
                    <a:pt x="926059" y="1085202"/>
                    <a:pt x="926059" y="1078229"/>
                  </a:cubicBezTo>
                  <a:lnTo>
                    <a:pt x="926059" y="1045155"/>
                  </a:lnTo>
                </a:path>
              </a:pathLst>
            </a:cu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6813562" y="3160907"/>
              <a:ext cx="349964" cy="804438"/>
            </a:xfrm>
            <a:custGeom>
              <a:avLst/>
              <a:gdLst>
                <a:gd name="connsiteX0" fmla="*/ 278136 w 999218"/>
                <a:gd name="connsiteY0" fmla="*/ 681335 h 2077079"/>
                <a:gd name="connsiteX1" fmla="*/ 264906 w 999218"/>
                <a:gd name="connsiteY1" fmla="*/ 628415 h 2077079"/>
                <a:gd name="connsiteX2" fmla="*/ 251677 w 999218"/>
                <a:gd name="connsiteY2" fmla="*/ 608571 h 2077079"/>
                <a:gd name="connsiteX3" fmla="*/ 218603 w 999218"/>
                <a:gd name="connsiteY3" fmla="*/ 575496 h 2077079"/>
                <a:gd name="connsiteX4" fmla="*/ 192144 w 999218"/>
                <a:gd name="connsiteY4" fmla="*/ 535807 h 2077079"/>
                <a:gd name="connsiteX5" fmla="*/ 198759 w 999218"/>
                <a:gd name="connsiteY5" fmla="*/ 476273 h 2077079"/>
                <a:gd name="connsiteX6" fmla="*/ 205374 w 999218"/>
                <a:gd name="connsiteY6" fmla="*/ 456428 h 2077079"/>
                <a:gd name="connsiteX7" fmla="*/ 225218 w 999218"/>
                <a:gd name="connsiteY7" fmla="*/ 443198 h 2077079"/>
                <a:gd name="connsiteX8" fmla="*/ 258291 w 999218"/>
                <a:gd name="connsiteY8" fmla="*/ 383664 h 2077079"/>
                <a:gd name="connsiteX9" fmla="*/ 278136 w 999218"/>
                <a:gd name="connsiteY9" fmla="*/ 370434 h 2077079"/>
                <a:gd name="connsiteX10" fmla="*/ 284750 w 999218"/>
                <a:gd name="connsiteY10" fmla="*/ 350590 h 2077079"/>
                <a:gd name="connsiteX11" fmla="*/ 297980 w 999218"/>
                <a:gd name="connsiteY11" fmla="*/ 337360 h 2077079"/>
                <a:gd name="connsiteX12" fmla="*/ 311209 w 999218"/>
                <a:gd name="connsiteY12" fmla="*/ 297670 h 2077079"/>
                <a:gd name="connsiteX13" fmla="*/ 324438 w 999218"/>
                <a:gd name="connsiteY13" fmla="*/ 251366 h 2077079"/>
                <a:gd name="connsiteX14" fmla="*/ 331053 w 999218"/>
                <a:gd name="connsiteY14" fmla="*/ 138913 h 2077079"/>
                <a:gd name="connsiteX15" fmla="*/ 344283 w 999218"/>
                <a:gd name="connsiteY15" fmla="*/ 92608 h 2077079"/>
                <a:gd name="connsiteX16" fmla="*/ 370741 w 999218"/>
                <a:gd name="connsiteY16" fmla="*/ 52919 h 2077079"/>
                <a:gd name="connsiteX17" fmla="*/ 410430 w 999218"/>
                <a:gd name="connsiteY17" fmla="*/ 26459 h 2077079"/>
                <a:gd name="connsiteX18" fmla="*/ 536109 w 999218"/>
                <a:gd name="connsiteY18" fmla="*/ 0 h 2077079"/>
                <a:gd name="connsiteX19" fmla="*/ 668403 w 999218"/>
                <a:gd name="connsiteY19" fmla="*/ 6615 h 2077079"/>
                <a:gd name="connsiteX20" fmla="*/ 708091 w 999218"/>
                <a:gd name="connsiteY20" fmla="*/ 26459 h 2077079"/>
                <a:gd name="connsiteX21" fmla="*/ 727935 w 999218"/>
                <a:gd name="connsiteY21" fmla="*/ 33074 h 2077079"/>
                <a:gd name="connsiteX22" fmla="*/ 761009 w 999218"/>
                <a:gd name="connsiteY22" fmla="*/ 66149 h 2077079"/>
                <a:gd name="connsiteX23" fmla="*/ 787468 w 999218"/>
                <a:gd name="connsiteY23" fmla="*/ 99223 h 2077079"/>
                <a:gd name="connsiteX24" fmla="*/ 813926 w 999218"/>
                <a:gd name="connsiteY24" fmla="*/ 178602 h 2077079"/>
                <a:gd name="connsiteX25" fmla="*/ 820541 w 999218"/>
                <a:gd name="connsiteY25" fmla="*/ 198447 h 2077079"/>
                <a:gd name="connsiteX26" fmla="*/ 827156 w 999218"/>
                <a:gd name="connsiteY26" fmla="*/ 218292 h 2077079"/>
                <a:gd name="connsiteX27" fmla="*/ 833771 w 999218"/>
                <a:gd name="connsiteY27" fmla="*/ 357204 h 2077079"/>
                <a:gd name="connsiteX28" fmla="*/ 847000 w 999218"/>
                <a:gd name="connsiteY28" fmla="*/ 396894 h 2077079"/>
                <a:gd name="connsiteX29" fmla="*/ 873459 w 999218"/>
                <a:gd name="connsiteY29" fmla="*/ 436583 h 2077079"/>
                <a:gd name="connsiteX30" fmla="*/ 880074 w 999218"/>
                <a:gd name="connsiteY30" fmla="*/ 456428 h 2077079"/>
                <a:gd name="connsiteX31" fmla="*/ 893303 w 999218"/>
                <a:gd name="connsiteY31" fmla="*/ 476273 h 2077079"/>
                <a:gd name="connsiteX32" fmla="*/ 906532 w 999218"/>
                <a:gd name="connsiteY32" fmla="*/ 515962 h 2077079"/>
                <a:gd name="connsiteX33" fmla="*/ 913147 w 999218"/>
                <a:gd name="connsiteY33" fmla="*/ 535807 h 2077079"/>
                <a:gd name="connsiteX34" fmla="*/ 886688 w 999218"/>
                <a:gd name="connsiteY34" fmla="*/ 608571 h 2077079"/>
                <a:gd name="connsiteX35" fmla="*/ 866844 w 999218"/>
                <a:gd name="connsiteY35" fmla="*/ 615186 h 2077079"/>
                <a:gd name="connsiteX36" fmla="*/ 847000 w 999218"/>
                <a:gd name="connsiteY36" fmla="*/ 654875 h 2077079"/>
                <a:gd name="connsiteX37" fmla="*/ 873459 w 999218"/>
                <a:gd name="connsiteY37" fmla="*/ 714409 h 2077079"/>
                <a:gd name="connsiteX38" fmla="*/ 893303 w 999218"/>
                <a:gd name="connsiteY38" fmla="*/ 721024 h 2077079"/>
                <a:gd name="connsiteX39" fmla="*/ 906532 w 999218"/>
                <a:gd name="connsiteY39" fmla="*/ 740869 h 2077079"/>
                <a:gd name="connsiteX40" fmla="*/ 939606 w 999218"/>
                <a:gd name="connsiteY40" fmla="*/ 767328 h 2077079"/>
                <a:gd name="connsiteX41" fmla="*/ 966065 w 999218"/>
                <a:gd name="connsiteY41" fmla="*/ 807018 h 2077079"/>
                <a:gd name="connsiteX42" fmla="*/ 985909 w 999218"/>
                <a:gd name="connsiteY42" fmla="*/ 846707 h 2077079"/>
                <a:gd name="connsiteX43" fmla="*/ 999138 w 999218"/>
                <a:gd name="connsiteY43" fmla="*/ 886397 h 2077079"/>
                <a:gd name="connsiteX44" fmla="*/ 992523 w 999218"/>
                <a:gd name="connsiteY44" fmla="*/ 972390 h 2077079"/>
                <a:gd name="connsiteX45" fmla="*/ 959450 w 999218"/>
                <a:gd name="connsiteY45" fmla="*/ 1005465 h 2077079"/>
                <a:gd name="connsiteX46" fmla="*/ 939606 w 999218"/>
                <a:gd name="connsiteY46" fmla="*/ 1012080 h 2077079"/>
                <a:gd name="connsiteX47" fmla="*/ 919762 w 999218"/>
                <a:gd name="connsiteY47" fmla="*/ 1025310 h 2077079"/>
                <a:gd name="connsiteX48" fmla="*/ 899918 w 999218"/>
                <a:gd name="connsiteY48" fmla="*/ 1031925 h 2077079"/>
                <a:gd name="connsiteX49" fmla="*/ 880074 w 999218"/>
                <a:gd name="connsiteY49" fmla="*/ 1045154 h 2077079"/>
                <a:gd name="connsiteX50" fmla="*/ 853615 w 999218"/>
                <a:gd name="connsiteY50" fmla="*/ 1051769 h 2077079"/>
                <a:gd name="connsiteX51" fmla="*/ 813926 w 999218"/>
                <a:gd name="connsiteY51" fmla="*/ 1064999 h 2077079"/>
                <a:gd name="connsiteX52" fmla="*/ 767624 w 999218"/>
                <a:gd name="connsiteY52" fmla="*/ 1078229 h 2077079"/>
                <a:gd name="connsiteX53" fmla="*/ 787468 w 999218"/>
                <a:gd name="connsiteY53" fmla="*/ 1137763 h 2077079"/>
                <a:gd name="connsiteX54" fmla="*/ 794082 w 999218"/>
                <a:gd name="connsiteY54" fmla="*/ 1157608 h 2077079"/>
                <a:gd name="connsiteX55" fmla="*/ 800697 w 999218"/>
                <a:gd name="connsiteY55" fmla="*/ 1177452 h 2077079"/>
                <a:gd name="connsiteX56" fmla="*/ 807312 w 999218"/>
                <a:gd name="connsiteY56" fmla="*/ 1210527 h 2077079"/>
                <a:gd name="connsiteX57" fmla="*/ 813926 w 999218"/>
                <a:gd name="connsiteY57" fmla="*/ 1263446 h 2077079"/>
                <a:gd name="connsiteX58" fmla="*/ 820541 w 999218"/>
                <a:gd name="connsiteY58" fmla="*/ 1303136 h 2077079"/>
                <a:gd name="connsiteX59" fmla="*/ 813926 w 999218"/>
                <a:gd name="connsiteY59" fmla="*/ 1395744 h 2077079"/>
                <a:gd name="connsiteX60" fmla="*/ 794082 w 999218"/>
                <a:gd name="connsiteY60" fmla="*/ 1461893 h 2077079"/>
                <a:gd name="connsiteX61" fmla="*/ 774238 w 999218"/>
                <a:gd name="connsiteY61" fmla="*/ 1521427 h 2077079"/>
                <a:gd name="connsiteX62" fmla="*/ 767624 w 999218"/>
                <a:gd name="connsiteY62" fmla="*/ 1541272 h 2077079"/>
                <a:gd name="connsiteX63" fmla="*/ 747779 w 999218"/>
                <a:gd name="connsiteY63" fmla="*/ 1838943 h 2077079"/>
                <a:gd name="connsiteX64" fmla="*/ 734550 w 999218"/>
                <a:gd name="connsiteY64" fmla="*/ 1977856 h 2077079"/>
                <a:gd name="connsiteX65" fmla="*/ 714706 w 999218"/>
                <a:gd name="connsiteY65" fmla="*/ 2017545 h 2077079"/>
                <a:gd name="connsiteX66" fmla="*/ 694862 w 999218"/>
                <a:gd name="connsiteY66" fmla="*/ 2024160 h 2077079"/>
                <a:gd name="connsiteX67" fmla="*/ 661788 w 999218"/>
                <a:gd name="connsiteY67" fmla="*/ 2044005 h 2077079"/>
                <a:gd name="connsiteX68" fmla="*/ 641944 w 999218"/>
                <a:gd name="connsiteY68" fmla="*/ 2057234 h 2077079"/>
                <a:gd name="connsiteX69" fmla="*/ 569182 w 999218"/>
                <a:gd name="connsiteY69" fmla="*/ 2077079 h 2077079"/>
                <a:gd name="connsiteX70" fmla="*/ 489806 w 999218"/>
                <a:gd name="connsiteY70" fmla="*/ 2070464 h 2077079"/>
                <a:gd name="connsiteX71" fmla="*/ 469962 w 999218"/>
                <a:gd name="connsiteY71" fmla="*/ 2057234 h 2077079"/>
                <a:gd name="connsiteX72" fmla="*/ 456733 w 999218"/>
                <a:gd name="connsiteY72" fmla="*/ 2017545 h 2077079"/>
                <a:gd name="connsiteX73" fmla="*/ 463347 w 999218"/>
                <a:gd name="connsiteY73" fmla="*/ 1905092 h 2077079"/>
                <a:gd name="connsiteX74" fmla="*/ 476577 w 999218"/>
                <a:gd name="connsiteY74" fmla="*/ 1865402 h 2077079"/>
                <a:gd name="connsiteX75" fmla="*/ 483191 w 999218"/>
                <a:gd name="connsiteY75" fmla="*/ 1845558 h 2077079"/>
                <a:gd name="connsiteX76" fmla="*/ 476577 w 999218"/>
                <a:gd name="connsiteY76" fmla="*/ 1812483 h 2077079"/>
                <a:gd name="connsiteX77" fmla="*/ 469962 w 999218"/>
                <a:gd name="connsiteY77" fmla="*/ 1792638 h 2077079"/>
                <a:gd name="connsiteX78" fmla="*/ 450118 w 999218"/>
                <a:gd name="connsiteY78" fmla="*/ 1786023 h 2077079"/>
                <a:gd name="connsiteX79" fmla="*/ 410430 w 999218"/>
                <a:gd name="connsiteY79" fmla="*/ 1766179 h 2077079"/>
                <a:gd name="connsiteX80" fmla="*/ 357512 w 999218"/>
                <a:gd name="connsiteY80" fmla="*/ 1726489 h 2077079"/>
                <a:gd name="connsiteX81" fmla="*/ 337668 w 999218"/>
                <a:gd name="connsiteY81" fmla="*/ 1713259 h 2077079"/>
                <a:gd name="connsiteX82" fmla="*/ 324438 w 999218"/>
                <a:gd name="connsiteY82" fmla="*/ 1693415 h 2077079"/>
                <a:gd name="connsiteX83" fmla="*/ 284750 w 999218"/>
                <a:gd name="connsiteY83" fmla="*/ 1673570 h 2077079"/>
                <a:gd name="connsiteX84" fmla="*/ 271521 w 999218"/>
                <a:gd name="connsiteY84" fmla="*/ 1653725 h 2077079"/>
                <a:gd name="connsiteX85" fmla="*/ 251677 w 999218"/>
                <a:gd name="connsiteY85" fmla="*/ 1640496 h 2077079"/>
                <a:gd name="connsiteX86" fmla="*/ 238447 w 999218"/>
                <a:gd name="connsiteY86" fmla="*/ 1627266 h 2077079"/>
                <a:gd name="connsiteX87" fmla="*/ 218603 w 999218"/>
                <a:gd name="connsiteY87" fmla="*/ 1594191 h 2077079"/>
                <a:gd name="connsiteX88" fmla="*/ 198759 w 999218"/>
                <a:gd name="connsiteY88" fmla="*/ 1561117 h 2077079"/>
                <a:gd name="connsiteX89" fmla="*/ 185530 w 999218"/>
                <a:gd name="connsiteY89" fmla="*/ 1521427 h 2077079"/>
                <a:gd name="connsiteX90" fmla="*/ 192144 w 999218"/>
                <a:gd name="connsiteY90" fmla="*/ 1428819 h 2077079"/>
                <a:gd name="connsiteX91" fmla="*/ 218603 w 999218"/>
                <a:gd name="connsiteY91" fmla="*/ 1369285 h 2077079"/>
                <a:gd name="connsiteX92" fmla="*/ 231833 w 999218"/>
                <a:gd name="connsiteY92" fmla="*/ 1356055 h 2077079"/>
                <a:gd name="connsiteX93" fmla="*/ 245062 w 999218"/>
                <a:gd name="connsiteY93" fmla="*/ 1316365 h 2077079"/>
                <a:gd name="connsiteX94" fmla="*/ 251677 w 999218"/>
                <a:gd name="connsiteY94" fmla="*/ 1296521 h 2077079"/>
                <a:gd name="connsiteX95" fmla="*/ 264906 w 999218"/>
                <a:gd name="connsiteY95" fmla="*/ 1276676 h 2077079"/>
                <a:gd name="connsiteX96" fmla="*/ 278136 w 999218"/>
                <a:gd name="connsiteY96" fmla="*/ 1230372 h 2077079"/>
                <a:gd name="connsiteX97" fmla="*/ 284750 w 999218"/>
                <a:gd name="connsiteY97" fmla="*/ 1210527 h 2077079"/>
                <a:gd name="connsiteX98" fmla="*/ 291365 w 999218"/>
                <a:gd name="connsiteY98" fmla="*/ 1131148 h 2077079"/>
                <a:gd name="connsiteX99" fmla="*/ 297980 w 999218"/>
                <a:gd name="connsiteY99" fmla="*/ 1091459 h 2077079"/>
                <a:gd name="connsiteX100" fmla="*/ 291365 w 999218"/>
                <a:gd name="connsiteY100" fmla="*/ 1038539 h 2077079"/>
                <a:gd name="connsiteX101" fmla="*/ 225218 w 999218"/>
                <a:gd name="connsiteY101" fmla="*/ 1025310 h 2077079"/>
                <a:gd name="connsiteX102" fmla="*/ 172300 w 999218"/>
                <a:gd name="connsiteY102" fmla="*/ 1018695 h 2077079"/>
                <a:gd name="connsiteX103" fmla="*/ 99539 w 999218"/>
                <a:gd name="connsiteY103" fmla="*/ 1005465 h 2077079"/>
                <a:gd name="connsiteX104" fmla="*/ 59850 w 999218"/>
                <a:gd name="connsiteY104" fmla="*/ 992235 h 2077079"/>
                <a:gd name="connsiteX105" fmla="*/ 40006 w 999218"/>
                <a:gd name="connsiteY105" fmla="*/ 985620 h 2077079"/>
                <a:gd name="connsiteX106" fmla="*/ 20162 w 999218"/>
                <a:gd name="connsiteY106" fmla="*/ 972390 h 2077079"/>
                <a:gd name="connsiteX107" fmla="*/ 318 w 999218"/>
                <a:gd name="connsiteY107" fmla="*/ 932701 h 2077079"/>
                <a:gd name="connsiteX108" fmla="*/ 40006 w 999218"/>
                <a:gd name="connsiteY108" fmla="*/ 906241 h 2077079"/>
                <a:gd name="connsiteX109" fmla="*/ 192144 w 999218"/>
                <a:gd name="connsiteY109" fmla="*/ 893012 h 2077079"/>
                <a:gd name="connsiteX110" fmla="*/ 231833 w 999218"/>
                <a:gd name="connsiteY110" fmla="*/ 886397 h 2077079"/>
                <a:gd name="connsiteX111" fmla="*/ 258291 w 999218"/>
                <a:gd name="connsiteY111" fmla="*/ 846707 h 2077079"/>
                <a:gd name="connsiteX112" fmla="*/ 271521 w 999218"/>
                <a:gd name="connsiteY112" fmla="*/ 833477 h 2077079"/>
                <a:gd name="connsiteX113" fmla="*/ 271521 w 999218"/>
                <a:gd name="connsiteY113" fmla="*/ 740869 h 20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99218" h="2077079">
                  <a:moveTo>
                    <a:pt x="278136" y="681335"/>
                  </a:moveTo>
                  <a:cubicBezTo>
                    <a:pt x="275620" y="668754"/>
                    <a:pt x="271686" y="641976"/>
                    <a:pt x="264906" y="628415"/>
                  </a:cubicBezTo>
                  <a:cubicBezTo>
                    <a:pt x="261351" y="621304"/>
                    <a:pt x="256912" y="614554"/>
                    <a:pt x="251677" y="608571"/>
                  </a:cubicBezTo>
                  <a:cubicBezTo>
                    <a:pt x="241410" y="596837"/>
                    <a:pt x="227252" y="588469"/>
                    <a:pt x="218603" y="575496"/>
                  </a:cubicBezTo>
                  <a:lnTo>
                    <a:pt x="192144" y="535807"/>
                  </a:lnTo>
                  <a:cubicBezTo>
                    <a:pt x="194349" y="515962"/>
                    <a:pt x="195476" y="495968"/>
                    <a:pt x="198759" y="476273"/>
                  </a:cubicBezTo>
                  <a:cubicBezTo>
                    <a:pt x="199905" y="469395"/>
                    <a:pt x="201018" y="461873"/>
                    <a:pt x="205374" y="456428"/>
                  </a:cubicBezTo>
                  <a:cubicBezTo>
                    <a:pt x="210340" y="450220"/>
                    <a:pt x="218603" y="447608"/>
                    <a:pt x="225218" y="443198"/>
                  </a:cubicBezTo>
                  <a:cubicBezTo>
                    <a:pt x="232111" y="422520"/>
                    <a:pt x="238798" y="396659"/>
                    <a:pt x="258291" y="383664"/>
                  </a:cubicBezTo>
                  <a:lnTo>
                    <a:pt x="278136" y="370434"/>
                  </a:lnTo>
                  <a:cubicBezTo>
                    <a:pt x="280341" y="363819"/>
                    <a:pt x="281163" y="356569"/>
                    <a:pt x="284750" y="350590"/>
                  </a:cubicBezTo>
                  <a:cubicBezTo>
                    <a:pt x="287959" y="345242"/>
                    <a:pt x="295191" y="342938"/>
                    <a:pt x="297980" y="337360"/>
                  </a:cubicBezTo>
                  <a:cubicBezTo>
                    <a:pt x="304216" y="324887"/>
                    <a:pt x="306799" y="310900"/>
                    <a:pt x="311209" y="297670"/>
                  </a:cubicBezTo>
                  <a:cubicBezTo>
                    <a:pt x="320701" y="269192"/>
                    <a:pt x="316130" y="284603"/>
                    <a:pt x="324438" y="251366"/>
                  </a:cubicBezTo>
                  <a:cubicBezTo>
                    <a:pt x="326643" y="213882"/>
                    <a:pt x="327493" y="176293"/>
                    <a:pt x="331053" y="138913"/>
                  </a:cubicBezTo>
                  <a:cubicBezTo>
                    <a:pt x="331447" y="134778"/>
                    <a:pt x="340862" y="98767"/>
                    <a:pt x="344283" y="92608"/>
                  </a:cubicBezTo>
                  <a:cubicBezTo>
                    <a:pt x="352004" y="78709"/>
                    <a:pt x="357512" y="61739"/>
                    <a:pt x="370741" y="52919"/>
                  </a:cubicBezTo>
                  <a:cubicBezTo>
                    <a:pt x="383971" y="44099"/>
                    <a:pt x="395346" y="31487"/>
                    <a:pt x="410430" y="26459"/>
                  </a:cubicBezTo>
                  <a:cubicBezTo>
                    <a:pt x="464325" y="8493"/>
                    <a:pt x="423421" y="21129"/>
                    <a:pt x="536109" y="0"/>
                  </a:cubicBezTo>
                  <a:cubicBezTo>
                    <a:pt x="580207" y="2205"/>
                    <a:pt x="624416" y="2790"/>
                    <a:pt x="668403" y="6615"/>
                  </a:cubicBezTo>
                  <a:cubicBezTo>
                    <a:pt x="688528" y="8365"/>
                    <a:pt x="690724" y="17776"/>
                    <a:pt x="708091" y="26459"/>
                  </a:cubicBezTo>
                  <a:cubicBezTo>
                    <a:pt x="714327" y="29577"/>
                    <a:pt x="721320" y="30869"/>
                    <a:pt x="727935" y="33074"/>
                  </a:cubicBezTo>
                  <a:cubicBezTo>
                    <a:pt x="738960" y="44099"/>
                    <a:pt x="752361" y="53176"/>
                    <a:pt x="761009" y="66149"/>
                  </a:cubicBezTo>
                  <a:cubicBezTo>
                    <a:pt x="777697" y="91182"/>
                    <a:pt x="768617" y="80372"/>
                    <a:pt x="787468" y="99223"/>
                  </a:cubicBezTo>
                  <a:lnTo>
                    <a:pt x="813926" y="178602"/>
                  </a:lnTo>
                  <a:lnTo>
                    <a:pt x="820541" y="198447"/>
                  </a:lnTo>
                  <a:lnTo>
                    <a:pt x="827156" y="218292"/>
                  </a:lnTo>
                  <a:cubicBezTo>
                    <a:pt x="829361" y="264596"/>
                    <a:pt x="828652" y="311131"/>
                    <a:pt x="833771" y="357204"/>
                  </a:cubicBezTo>
                  <a:cubicBezTo>
                    <a:pt x="835311" y="371064"/>
                    <a:pt x="839264" y="385291"/>
                    <a:pt x="847000" y="396894"/>
                  </a:cubicBezTo>
                  <a:lnTo>
                    <a:pt x="873459" y="436583"/>
                  </a:lnTo>
                  <a:cubicBezTo>
                    <a:pt x="875664" y="443198"/>
                    <a:pt x="876956" y="450191"/>
                    <a:pt x="880074" y="456428"/>
                  </a:cubicBezTo>
                  <a:cubicBezTo>
                    <a:pt x="883629" y="463539"/>
                    <a:pt x="890074" y="469008"/>
                    <a:pt x="893303" y="476273"/>
                  </a:cubicBezTo>
                  <a:cubicBezTo>
                    <a:pt x="898966" y="489016"/>
                    <a:pt x="902122" y="502732"/>
                    <a:pt x="906532" y="515962"/>
                  </a:cubicBezTo>
                  <a:lnTo>
                    <a:pt x="913147" y="535807"/>
                  </a:lnTo>
                  <a:cubicBezTo>
                    <a:pt x="907450" y="587083"/>
                    <a:pt x="922430" y="590699"/>
                    <a:pt x="886688" y="608571"/>
                  </a:cubicBezTo>
                  <a:cubicBezTo>
                    <a:pt x="880452" y="611689"/>
                    <a:pt x="873459" y="612981"/>
                    <a:pt x="866844" y="615186"/>
                  </a:cubicBezTo>
                  <a:cubicBezTo>
                    <a:pt x="861642" y="622989"/>
                    <a:pt x="845696" y="643138"/>
                    <a:pt x="847000" y="654875"/>
                  </a:cubicBezTo>
                  <a:cubicBezTo>
                    <a:pt x="848085" y="664639"/>
                    <a:pt x="860849" y="704321"/>
                    <a:pt x="873459" y="714409"/>
                  </a:cubicBezTo>
                  <a:cubicBezTo>
                    <a:pt x="878904" y="718765"/>
                    <a:pt x="886688" y="718819"/>
                    <a:pt x="893303" y="721024"/>
                  </a:cubicBezTo>
                  <a:cubicBezTo>
                    <a:pt x="897713" y="727639"/>
                    <a:pt x="901566" y="734661"/>
                    <a:pt x="906532" y="740869"/>
                  </a:cubicBezTo>
                  <a:cubicBezTo>
                    <a:pt x="917304" y="754334"/>
                    <a:pt x="924872" y="757505"/>
                    <a:pt x="939606" y="767328"/>
                  </a:cubicBezTo>
                  <a:cubicBezTo>
                    <a:pt x="948426" y="780558"/>
                    <a:pt x="961038" y="791933"/>
                    <a:pt x="966065" y="807018"/>
                  </a:cubicBezTo>
                  <a:cubicBezTo>
                    <a:pt x="975193" y="834405"/>
                    <a:pt x="968811" y="821061"/>
                    <a:pt x="985909" y="846707"/>
                  </a:cubicBezTo>
                  <a:cubicBezTo>
                    <a:pt x="990319" y="859937"/>
                    <a:pt x="1000208" y="872493"/>
                    <a:pt x="999138" y="886397"/>
                  </a:cubicBezTo>
                  <a:cubicBezTo>
                    <a:pt x="996933" y="915061"/>
                    <a:pt x="997821" y="944133"/>
                    <a:pt x="992523" y="972390"/>
                  </a:cubicBezTo>
                  <a:cubicBezTo>
                    <a:pt x="989786" y="986989"/>
                    <a:pt x="971007" y="999686"/>
                    <a:pt x="959450" y="1005465"/>
                  </a:cubicBezTo>
                  <a:cubicBezTo>
                    <a:pt x="953214" y="1008583"/>
                    <a:pt x="945842" y="1008962"/>
                    <a:pt x="939606" y="1012080"/>
                  </a:cubicBezTo>
                  <a:cubicBezTo>
                    <a:pt x="932495" y="1015635"/>
                    <a:pt x="926873" y="1021755"/>
                    <a:pt x="919762" y="1025310"/>
                  </a:cubicBezTo>
                  <a:cubicBezTo>
                    <a:pt x="913526" y="1028428"/>
                    <a:pt x="906154" y="1028807"/>
                    <a:pt x="899918" y="1031925"/>
                  </a:cubicBezTo>
                  <a:cubicBezTo>
                    <a:pt x="892808" y="1035480"/>
                    <a:pt x="887381" y="1042022"/>
                    <a:pt x="880074" y="1045154"/>
                  </a:cubicBezTo>
                  <a:cubicBezTo>
                    <a:pt x="871718" y="1048735"/>
                    <a:pt x="862323" y="1049157"/>
                    <a:pt x="853615" y="1051769"/>
                  </a:cubicBezTo>
                  <a:cubicBezTo>
                    <a:pt x="840258" y="1055776"/>
                    <a:pt x="827455" y="1061617"/>
                    <a:pt x="813926" y="1064999"/>
                  </a:cubicBezTo>
                  <a:cubicBezTo>
                    <a:pt x="780704" y="1073305"/>
                    <a:pt x="796092" y="1068739"/>
                    <a:pt x="767624" y="1078229"/>
                  </a:cubicBezTo>
                  <a:lnTo>
                    <a:pt x="787468" y="1137763"/>
                  </a:lnTo>
                  <a:lnTo>
                    <a:pt x="794082" y="1157608"/>
                  </a:lnTo>
                  <a:cubicBezTo>
                    <a:pt x="796287" y="1164223"/>
                    <a:pt x="799330" y="1170615"/>
                    <a:pt x="800697" y="1177452"/>
                  </a:cubicBezTo>
                  <a:cubicBezTo>
                    <a:pt x="802902" y="1188477"/>
                    <a:pt x="805602" y="1199414"/>
                    <a:pt x="807312" y="1210527"/>
                  </a:cubicBezTo>
                  <a:cubicBezTo>
                    <a:pt x="810015" y="1228097"/>
                    <a:pt x="811412" y="1245848"/>
                    <a:pt x="813926" y="1263446"/>
                  </a:cubicBezTo>
                  <a:cubicBezTo>
                    <a:pt x="815823" y="1276724"/>
                    <a:pt x="818336" y="1289906"/>
                    <a:pt x="820541" y="1303136"/>
                  </a:cubicBezTo>
                  <a:cubicBezTo>
                    <a:pt x="818336" y="1334005"/>
                    <a:pt x="817343" y="1364985"/>
                    <a:pt x="813926" y="1395744"/>
                  </a:cubicBezTo>
                  <a:cubicBezTo>
                    <a:pt x="812259" y="1410748"/>
                    <a:pt x="797411" y="1451904"/>
                    <a:pt x="794082" y="1461893"/>
                  </a:cubicBezTo>
                  <a:lnTo>
                    <a:pt x="774238" y="1521427"/>
                  </a:lnTo>
                  <a:lnTo>
                    <a:pt x="767624" y="1541272"/>
                  </a:lnTo>
                  <a:cubicBezTo>
                    <a:pt x="753434" y="1803774"/>
                    <a:pt x="764528" y="1704951"/>
                    <a:pt x="747779" y="1838943"/>
                  </a:cubicBezTo>
                  <a:cubicBezTo>
                    <a:pt x="744013" y="1899212"/>
                    <a:pt x="746969" y="1928183"/>
                    <a:pt x="734550" y="1977856"/>
                  </a:cubicBezTo>
                  <a:cubicBezTo>
                    <a:pt x="731554" y="1989838"/>
                    <a:pt x="724809" y="2009462"/>
                    <a:pt x="714706" y="2017545"/>
                  </a:cubicBezTo>
                  <a:cubicBezTo>
                    <a:pt x="709262" y="2021901"/>
                    <a:pt x="701477" y="2021955"/>
                    <a:pt x="694862" y="2024160"/>
                  </a:cubicBezTo>
                  <a:cubicBezTo>
                    <a:pt x="669022" y="2050000"/>
                    <a:pt x="696135" y="2026832"/>
                    <a:pt x="661788" y="2044005"/>
                  </a:cubicBezTo>
                  <a:cubicBezTo>
                    <a:pt x="654678" y="2047560"/>
                    <a:pt x="649209" y="2054005"/>
                    <a:pt x="641944" y="2057234"/>
                  </a:cubicBezTo>
                  <a:cubicBezTo>
                    <a:pt x="614476" y="2069442"/>
                    <a:pt x="597479" y="2071419"/>
                    <a:pt x="569182" y="2077079"/>
                  </a:cubicBezTo>
                  <a:cubicBezTo>
                    <a:pt x="542723" y="2074874"/>
                    <a:pt x="515841" y="2075671"/>
                    <a:pt x="489806" y="2070464"/>
                  </a:cubicBezTo>
                  <a:cubicBezTo>
                    <a:pt x="482010" y="2068905"/>
                    <a:pt x="474175" y="2063976"/>
                    <a:pt x="469962" y="2057234"/>
                  </a:cubicBezTo>
                  <a:cubicBezTo>
                    <a:pt x="462571" y="2045408"/>
                    <a:pt x="456733" y="2017545"/>
                    <a:pt x="456733" y="2017545"/>
                  </a:cubicBezTo>
                  <a:cubicBezTo>
                    <a:pt x="458938" y="1980061"/>
                    <a:pt x="458491" y="1942326"/>
                    <a:pt x="463347" y="1905092"/>
                  </a:cubicBezTo>
                  <a:cubicBezTo>
                    <a:pt x="465151" y="1891263"/>
                    <a:pt x="472167" y="1878632"/>
                    <a:pt x="476577" y="1865402"/>
                  </a:cubicBezTo>
                  <a:lnTo>
                    <a:pt x="483191" y="1845558"/>
                  </a:lnTo>
                  <a:cubicBezTo>
                    <a:pt x="480986" y="1834533"/>
                    <a:pt x="479304" y="1823391"/>
                    <a:pt x="476577" y="1812483"/>
                  </a:cubicBezTo>
                  <a:cubicBezTo>
                    <a:pt x="474886" y="1805718"/>
                    <a:pt x="474892" y="1797569"/>
                    <a:pt x="469962" y="1792638"/>
                  </a:cubicBezTo>
                  <a:cubicBezTo>
                    <a:pt x="465032" y="1787708"/>
                    <a:pt x="456354" y="1789141"/>
                    <a:pt x="450118" y="1786023"/>
                  </a:cubicBezTo>
                  <a:cubicBezTo>
                    <a:pt x="398827" y="1760377"/>
                    <a:pt x="460309" y="1782806"/>
                    <a:pt x="410430" y="1766179"/>
                  </a:cubicBezTo>
                  <a:cubicBezTo>
                    <a:pt x="385957" y="1741706"/>
                    <a:pt x="402389" y="1756409"/>
                    <a:pt x="357512" y="1726489"/>
                  </a:cubicBezTo>
                  <a:lnTo>
                    <a:pt x="337668" y="1713259"/>
                  </a:lnTo>
                  <a:cubicBezTo>
                    <a:pt x="333258" y="1706644"/>
                    <a:pt x="330059" y="1699036"/>
                    <a:pt x="324438" y="1693415"/>
                  </a:cubicBezTo>
                  <a:cubicBezTo>
                    <a:pt x="311614" y="1680591"/>
                    <a:pt x="300891" y="1678950"/>
                    <a:pt x="284750" y="1673570"/>
                  </a:cubicBezTo>
                  <a:cubicBezTo>
                    <a:pt x="280340" y="1666955"/>
                    <a:pt x="277142" y="1659347"/>
                    <a:pt x="271521" y="1653725"/>
                  </a:cubicBezTo>
                  <a:cubicBezTo>
                    <a:pt x="265900" y="1648104"/>
                    <a:pt x="257885" y="1645462"/>
                    <a:pt x="251677" y="1640496"/>
                  </a:cubicBezTo>
                  <a:cubicBezTo>
                    <a:pt x="246807" y="1636600"/>
                    <a:pt x="242857" y="1631676"/>
                    <a:pt x="238447" y="1627266"/>
                  </a:cubicBezTo>
                  <a:cubicBezTo>
                    <a:pt x="219712" y="1571052"/>
                    <a:pt x="245841" y="1639589"/>
                    <a:pt x="218603" y="1594191"/>
                  </a:cubicBezTo>
                  <a:cubicBezTo>
                    <a:pt x="192842" y="1551256"/>
                    <a:pt x="232282" y="1594640"/>
                    <a:pt x="198759" y="1561117"/>
                  </a:cubicBezTo>
                  <a:cubicBezTo>
                    <a:pt x="194349" y="1547887"/>
                    <a:pt x="184537" y="1535337"/>
                    <a:pt x="185530" y="1521427"/>
                  </a:cubicBezTo>
                  <a:cubicBezTo>
                    <a:pt x="187735" y="1490558"/>
                    <a:pt x="187553" y="1459425"/>
                    <a:pt x="192144" y="1428819"/>
                  </a:cubicBezTo>
                  <a:cubicBezTo>
                    <a:pt x="195533" y="1406226"/>
                    <a:pt x="204682" y="1386687"/>
                    <a:pt x="218603" y="1369285"/>
                  </a:cubicBezTo>
                  <a:cubicBezTo>
                    <a:pt x="222499" y="1364415"/>
                    <a:pt x="227423" y="1360465"/>
                    <a:pt x="231833" y="1356055"/>
                  </a:cubicBezTo>
                  <a:lnTo>
                    <a:pt x="245062" y="1316365"/>
                  </a:lnTo>
                  <a:cubicBezTo>
                    <a:pt x="247267" y="1309750"/>
                    <a:pt x="247810" y="1302323"/>
                    <a:pt x="251677" y="1296521"/>
                  </a:cubicBezTo>
                  <a:cubicBezTo>
                    <a:pt x="256087" y="1289906"/>
                    <a:pt x="261351" y="1283787"/>
                    <a:pt x="264906" y="1276676"/>
                  </a:cubicBezTo>
                  <a:cubicBezTo>
                    <a:pt x="270192" y="1266103"/>
                    <a:pt x="275310" y="1240262"/>
                    <a:pt x="278136" y="1230372"/>
                  </a:cubicBezTo>
                  <a:cubicBezTo>
                    <a:pt x="280051" y="1223668"/>
                    <a:pt x="282545" y="1217142"/>
                    <a:pt x="284750" y="1210527"/>
                  </a:cubicBezTo>
                  <a:cubicBezTo>
                    <a:pt x="286955" y="1184067"/>
                    <a:pt x="288433" y="1157537"/>
                    <a:pt x="291365" y="1131148"/>
                  </a:cubicBezTo>
                  <a:cubicBezTo>
                    <a:pt x="292846" y="1117818"/>
                    <a:pt x="297980" y="1104871"/>
                    <a:pt x="297980" y="1091459"/>
                  </a:cubicBezTo>
                  <a:cubicBezTo>
                    <a:pt x="297980" y="1073682"/>
                    <a:pt x="304519" y="1050497"/>
                    <a:pt x="291365" y="1038539"/>
                  </a:cubicBezTo>
                  <a:cubicBezTo>
                    <a:pt x="274727" y="1023413"/>
                    <a:pt x="247530" y="1028099"/>
                    <a:pt x="225218" y="1025310"/>
                  </a:cubicBezTo>
                  <a:lnTo>
                    <a:pt x="172300" y="1018695"/>
                  </a:lnTo>
                  <a:cubicBezTo>
                    <a:pt x="141550" y="1014595"/>
                    <a:pt x="126807" y="1013646"/>
                    <a:pt x="99539" y="1005465"/>
                  </a:cubicBezTo>
                  <a:cubicBezTo>
                    <a:pt x="86182" y="1001458"/>
                    <a:pt x="73080" y="996645"/>
                    <a:pt x="59850" y="992235"/>
                  </a:cubicBezTo>
                  <a:cubicBezTo>
                    <a:pt x="53235" y="990030"/>
                    <a:pt x="45807" y="989488"/>
                    <a:pt x="40006" y="985620"/>
                  </a:cubicBezTo>
                  <a:lnTo>
                    <a:pt x="20162" y="972390"/>
                  </a:lnTo>
                  <a:cubicBezTo>
                    <a:pt x="16942" y="967560"/>
                    <a:pt x="-2725" y="941830"/>
                    <a:pt x="318" y="932701"/>
                  </a:cubicBezTo>
                  <a:cubicBezTo>
                    <a:pt x="5439" y="917337"/>
                    <a:pt x="25936" y="908799"/>
                    <a:pt x="40006" y="906241"/>
                  </a:cubicBezTo>
                  <a:cubicBezTo>
                    <a:pt x="83478" y="898337"/>
                    <a:pt x="154129" y="895546"/>
                    <a:pt x="192144" y="893012"/>
                  </a:cubicBezTo>
                  <a:cubicBezTo>
                    <a:pt x="205374" y="890807"/>
                    <a:pt x="219577" y="891844"/>
                    <a:pt x="231833" y="886397"/>
                  </a:cubicBezTo>
                  <a:cubicBezTo>
                    <a:pt x="259359" y="874163"/>
                    <a:pt x="246668" y="866079"/>
                    <a:pt x="258291" y="846707"/>
                  </a:cubicBezTo>
                  <a:cubicBezTo>
                    <a:pt x="261500" y="841359"/>
                    <a:pt x="270747" y="839666"/>
                    <a:pt x="271521" y="833477"/>
                  </a:cubicBezTo>
                  <a:cubicBezTo>
                    <a:pt x="275350" y="802846"/>
                    <a:pt x="271521" y="771738"/>
                    <a:pt x="271521" y="740869"/>
                  </a:cubicBezTo>
                </a:path>
              </a:pathLst>
            </a:custGeom>
            <a:ln w="2857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FF"/>
                </a:solidFill>
              </a:endParaRPr>
            </a:p>
          </p:txBody>
        </p:sp>
      </p:grpSp>
      <p:sp>
        <p:nvSpPr>
          <p:cNvPr id="2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Answering Binary Questions</a:t>
            </a:r>
            <a:endParaRPr lang="en-US" dirty="0"/>
          </a:p>
        </p:txBody>
      </p:sp>
      <p:sp>
        <p:nvSpPr>
          <p:cNvPr id="11" name="Freeform 10"/>
          <p:cNvSpPr/>
          <p:nvPr/>
        </p:nvSpPr>
        <p:spPr>
          <a:xfrm>
            <a:off x="6282285" y="5184533"/>
            <a:ext cx="2390876" cy="822098"/>
          </a:xfrm>
          <a:custGeom>
            <a:avLst/>
            <a:gdLst>
              <a:gd name="connsiteX0" fmla="*/ 0 w 2390876"/>
              <a:gd name="connsiteY0" fmla="*/ 82210 h 822098"/>
              <a:gd name="connsiteX1" fmla="*/ 82210 w 2390876"/>
              <a:gd name="connsiteY1" fmla="*/ 0 h 822098"/>
              <a:gd name="connsiteX2" fmla="*/ 2308666 w 2390876"/>
              <a:gd name="connsiteY2" fmla="*/ 0 h 822098"/>
              <a:gd name="connsiteX3" fmla="*/ 2390876 w 2390876"/>
              <a:gd name="connsiteY3" fmla="*/ 82210 h 822098"/>
              <a:gd name="connsiteX4" fmla="*/ 2390876 w 2390876"/>
              <a:gd name="connsiteY4" fmla="*/ 739888 h 822098"/>
              <a:gd name="connsiteX5" fmla="*/ 2308666 w 2390876"/>
              <a:gd name="connsiteY5" fmla="*/ 822098 h 822098"/>
              <a:gd name="connsiteX6" fmla="*/ 82210 w 2390876"/>
              <a:gd name="connsiteY6" fmla="*/ 822098 h 822098"/>
              <a:gd name="connsiteX7" fmla="*/ 0 w 2390876"/>
              <a:gd name="connsiteY7" fmla="*/ 739888 h 822098"/>
              <a:gd name="connsiteX8" fmla="*/ 0 w 2390876"/>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876" h="822098">
                <a:moveTo>
                  <a:pt x="0" y="82210"/>
                </a:moveTo>
                <a:cubicBezTo>
                  <a:pt x="0" y="36807"/>
                  <a:pt x="36807" y="0"/>
                  <a:pt x="82210" y="0"/>
                </a:cubicBezTo>
                <a:lnTo>
                  <a:pt x="2308666" y="0"/>
                </a:lnTo>
                <a:cubicBezTo>
                  <a:pt x="2354069" y="0"/>
                  <a:pt x="2390876" y="36807"/>
                  <a:pt x="2390876" y="82210"/>
                </a:cubicBezTo>
                <a:lnTo>
                  <a:pt x="2390876" y="739888"/>
                </a:lnTo>
                <a:cubicBezTo>
                  <a:pt x="2390876" y="785291"/>
                  <a:pt x="2354069" y="822098"/>
                  <a:pt x="2308666"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Tuple extraction</a:t>
            </a:r>
            <a:endParaRPr lang="en-IN" sz="2000" kern="1200" dirty="0">
              <a:solidFill>
                <a:schemeClr val="tx1"/>
              </a:solidFill>
            </a:endParaRPr>
          </a:p>
        </p:txBody>
      </p:sp>
      <p:sp>
        <p:nvSpPr>
          <p:cNvPr id="13" name="Freeform 12"/>
          <p:cNvSpPr/>
          <p:nvPr/>
        </p:nvSpPr>
        <p:spPr>
          <a:xfrm rot="21542719">
            <a:off x="7379208" y="4885973"/>
            <a:ext cx="182880" cy="257264"/>
          </a:xfrm>
          <a:custGeom>
            <a:avLst/>
            <a:gdLst>
              <a:gd name="connsiteX0" fmla="*/ 0 w 257264"/>
              <a:gd name="connsiteY0" fmla="*/ 73989 h 369944"/>
              <a:gd name="connsiteX1" fmla="*/ 128632 w 257264"/>
              <a:gd name="connsiteY1" fmla="*/ 73989 h 369944"/>
              <a:gd name="connsiteX2" fmla="*/ 128632 w 257264"/>
              <a:gd name="connsiteY2" fmla="*/ 0 h 369944"/>
              <a:gd name="connsiteX3" fmla="*/ 257264 w 257264"/>
              <a:gd name="connsiteY3" fmla="*/ 184972 h 369944"/>
              <a:gd name="connsiteX4" fmla="*/ 128632 w 257264"/>
              <a:gd name="connsiteY4" fmla="*/ 369944 h 369944"/>
              <a:gd name="connsiteX5" fmla="*/ 128632 w 257264"/>
              <a:gd name="connsiteY5" fmla="*/ 295955 h 369944"/>
              <a:gd name="connsiteX6" fmla="*/ 0 w 257264"/>
              <a:gd name="connsiteY6" fmla="*/ 295955 h 369944"/>
              <a:gd name="connsiteX7" fmla="*/ 0 w 257264"/>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64" h="369944">
                <a:moveTo>
                  <a:pt x="51453" y="369944"/>
                </a:moveTo>
                <a:lnTo>
                  <a:pt x="51453" y="184972"/>
                </a:lnTo>
                <a:lnTo>
                  <a:pt x="0" y="184972"/>
                </a:lnTo>
                <a:lnTo>
                  <a:pt x="128632" y="0"/>
                </a:lnTo>
                <a:lnTo>
                  <a:pt x="257264" y="184972"/>
                </a:lnTo>
                <a:lnTo>
                  <a:pt x="205811" y="184972"/>
                </a:lnTo>
                <a:lnTo>
                  <a:pt x="205811" y="369944"/>
                </a:lnTo>
                <a:lnTo>
                  <a:pt x="51453"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9" tIns="77178" rIns="73988"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0" name="Freeform 19"/>
          <p:cNvSpPr/>
          <p:nvPr/>
        </p:nvSpPr>
        <p:spPr>
          <a:xfrm>
            <a:off x="6298030" y="4019463"/>
            <a:ext cx="2320557" cy="822098"/>
          </a:xfrm>
          <a:custGeom>
            <a:avLst/>
            <a:gdLst>
              <a:gd name="connsiteX0" fmla="*/ 0 w 2320557"/>
              <a:gd name="connsiteY0" fmla="*/ 82210 h 822098"/>
              <a:gd name="connsiteX1" fmla="*/ 82210 w 2320557"/>
              <a:gd name="connsiteY1" fmla="*/ 0 h 822098"/>
              <a:gd name="connsiteX2" fmla="*/ 2238347 w 2320557"/>
              <a:gd name="connsiteY2" fmla="*/ 0 h 822098"/>
              <a:gd name="connsiteX3" fmla="*/ 2320557 w 2320557"/>
              <a:gd name="connsiteY3" fmla="*/ 82210 h 822098"/>
              <a:gd name="connsiteX4" fmla="*/ 2320557 w 2320557"/>
              <a:gd name="connsiteY4" fmla="*/ 739888 h 822098"/>
              <a:gd name="connsiteX5" fmla="*/ 2238347 w 2320557"/>
              <a:gd name="connsiteY5" fmla="*/ 822098 h 822098"/>
              <a:gd name="connsiteX6" fmla="*/ 82210 w 2320557"/>
              <a:gd name="connsiteY6" fmla="*/ 822098 h 822098"/>
              <a:gd name="connsiteX7" fmla="*/ 0 w 2320557"/>
              <a:gd name="connsiteY7" fmla="*/ 739888 h 822098"/>
              <a:gd name="connsiteX8" fmla="*/ 0 w 2320557"/>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0557" h="822098">
                <a:moveTo>
                  <a:pt x="0" y="82210"/>
                </a:moveTo>
                <a:cubicBezTo>
                  <a:pt x="0" y="36807"/>
                  <a:pt x="36807" y="0"/>
                  <a:pt x="82210" y="0"/>
                </a:cubicBezTo>
                <a:lnTo>
                  <a:pt x="2238347" y="0"/>
                </a:lnTo>
                <a:cubicBezTo>
                  <a:pt x="2283750" y="0"/>
                  <a:pt x="2320557" y="36807"/>
                  <a:pt x="2320557" y="82210"/>
                </a:cubicBezTo>
                <a:lnTo>
                  <a:pt x="2320557" y="739888"/>
                </a:lnTo>
                <a:cubicBezTo>
                  <a:pt x="2320557" y="785291"/>
                  <a:pt x="2283750" y="822098"/>
                  <a:pt x="2238347"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Text and vision alignment</a:t>
            </a:r>
            <a:endParaRPr lang="en-IN" sz="2000" kern="1200" dirty="0">
              <a:solidFill>
                <a:schemeClr val="tx1"/>
              </a:solidFill>
            </a:endParaRPr>
          </a:p>
        </p:txBody>
      </p:sp>
      <p:sp>
        <p:nvSpPr>
          <p:cNvPr id="21" name="Freeform 20"/>
          <p:cNvSpPr/>
          <p:nvPr/>
        </p:nvSpPr>
        <p:spPr>
          <a:xfrm rot="21565426">
            <a:off x="7379208" y="3717527"/>
            <a:ext cx="182880" cy="259616"/>
          </a:xfrm>
          <a:custGeom>
            <a:avLst/>
            <a:gdLst>
              <a:gd name="connsiteX0" fmla="*/ 0 w 259615"/>
              <a:gd name="connsiteY0" fmla="*/ 73989 h 369944"/>
              <a:gd name="connsiteX1" fmla="*/ 129808 w 259615"/>
              <a:gd name="connsiteY1" fmla="*/ 73989 h 369944"/>
              <a:gd name="connsiteX2" fmla="*/ 129808 w 259615"/>
              <a:gd name="connsiteY2" fmla="*/ 0 h 369944"/>
              <a:gd name="connsiteX3" fmla="*/ 259615 w 259615"/>
              <a:gd name="connsiteY3" fmla="*/ 184972 h 369944"/>
              <a:gd name="connsiteX4" fmla="*/ 129808 w 259615"/>
              <a:gd name="connsiteY4" fmla="*/ 369944 h 369944"/>
              <a:gd name="connsiteX5" fmla="*/ 129808 w 259615"/>
              <a:gd name="connsiteY5" fmla="*/ 295955 h 369944"/>
              <a:gd name="connsiteX6" fmla="*/ 0 w 259615"/>
              <a:gd name="connsiteY6" fmla="*/ 295955 h 369944"/>
              <a:gd name="connsiteX7" fmla="*/ 0 w 259615"/>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615" h="369944">
                <a:moveTo>
                  <a:pt x="51923" y="369943"/>
                </a:moveTo>
                <a:lnTo>
                  <a:pt x="51923" y="184971"/>
                </a:lnTo>
                <a:lnTo>
                  <a:pt x="0" y="184971"/>
                </a:lnTo>
                <a:lnTo>
                  <a:pt x="129808" y="1"/>
                </a:lnTo>
                <a:lnTo>
                  <a:pt x="259615" y="184971"/>
                </a:lnTo>
                <a:lnTo>
                  <a:pt x="207692" y="184971"/>
                </a:lnTo>
                <a:lnTo>
                  <a:pt x="207692" y="369943"/>
                </a:lnTo>
                <a:lnTo>
                  <a:pt x="51923" y="369943"/>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90" tIns="77883" rIns="73988" bIns="1" numCol="1" spcCol="1270" anchor="ctr" anchorCtr="0">
            <a:noAutofit/>
          </a:bodyPr>
          <a:lstStyle/>
          <a:p>
            <a:pPr lvl="0" algn="ctr" defTabSz="577850">
              <a:lnSpc>
                <a:spcPct val="90000"/>
              </a:lnSpc>
              <a:spcBef>
                <a:spcPct val="0"/>
              </a:spcBef>
              <a:spcAft>
                <a:spcPct val="35000"/>
              </a:spcAft>
            </a:pPr>
            <a:endParaRPr lang="en-IN" sz="1300" kern="1200"/>
          </a:p>
        </p:txBody>
      </p:sp>
      <p:sp>
        <p:nvSpPr>
          <p:cNvPr id="23" name="Freeform 22"/>
          <p:cNvSpPr/>
          <p:nvPr/>
        </p:nvSpPr>
        <p:spPr>
          <a:xfrm>
            <a:off x="6244772" y="2851228"/>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Feature extraction</a:t>
            </a:r>
            <a:endParaRPr lang="en-IN" sz="2000" kern="1200" dirty="0">
              <a:solidFill>
                <a:schemeClr val="tx1"/>
              </a:solidFill>
            </a:endParaRPr>
          </a:p>
        </p:txBody>
      </p:sp>
      <p:sp>
        <p:nvSpPr>
          <p:cNvPr id="24" name="Freeform 23"/>
          <p:cNvSpPr/>
          <p:nvPr/>
        </p:nvSpPr>
        <p:spPr>
          <a:xfrm rot="33386">
            <a:off x="7376358" y="2563060"/>
            <a:ext cx="182880" cy="246888"/>
          </a:xfrm>
          <a:custGeom>
            <a:avLst/>
            <a:gdLst>
              <a:gd name="connsiteX0" fmla="*/ 0 w 246228"/>
              <a:gd name="connsiteY0" fmla="*/ 73989 h 369944"/>
              <a:gd name="connsiteX1" fmla="*/ 123114 w 246228"/>
              <a:gd name="connsiteY1" fmla="*/ 73989 h 369944"/>
              <a:gd name="connsiteX2" fmla="*/ 123114 w 246228"/>
              <a:gd name="connsiteY2" fmla="*/ 0 h 369944"/>
              <a:gd name="connsiteX3" fmla="*/ 246228 w 246228"/>
              <a:gd name="connsiteY3" fmla="*/ 184972 h 369944"/>
              <a:gd name="connsiteX4" fmla="*/ 123114 w 246228"/>
              <a:gd name="connsiteY4" fmla="*/ 369944 h 369944"/>
              <a:gd name="connsiteX5" fmla="*/ 123114 w 246228"/>
              <a:gd name="connsiteY5" fmla="*/ 295955 h 369944"/>
              <a:gd name="connsiteX6" fmla="*/ 0 w 246228"/>
              <a:gd name="connsiteY6" fmla="*/ 295955 h 369944"/>
              <a:gd name="connsiteX7" fmla="*/ 0 w 246228"/>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228" h="369944">
                <a:moveTo>
                  <a:pt x="49246" y="369944"/>
                </a:moveTo>
                <a:lnTo>
                  <a:pt x="49246" y="184972"/>
                </a:lnTo>
                <a:lnTo>
                  <a:pt x="0" y="184972"/>
                </a:lnTo>
                <a:lnTo>
                  <a:pt x="123114" y="0"/>
                </a:lnTo>
                <a:lnTo>
                  <a:pt x="246228" y="184972"/>
                </a:lnTo>
                <a:lnTo>
                  <a:pt x="196982" y="184972"/>
                </a:lnTo>
                <a:lnTo>
                  <a:pt x="196982" y="369944"/>
                </a:lnTo>
                <a:lnTo>
                  <a:pt x="49246"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8" tIns="73867" rIns="73989"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5" name="Freeform 24"/>
          <p:cNvSpPr/>
          <p:nvPr/>
        </p:nvSpPr>
        <p:spPr>
          <a:xfrm>
            <a:off x="6255945" y="1700840"/>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MLP classifier</a:t>
            </a:r>
            <a:endParaRPr lang="en-IN" sz="2000" kern="1200" dirty="0">
              <a:solidFill>
                <a:schemeClr val="tx1"/>
              </a:solidFill>
            </a:endParaRPr>
          </a:p>
        </p:txBody>
      </p:sp>
      <p:cxnSp>
        <p:nvCxnSpPr>
          <p:cNvPr id="14" name="Straight Arrow Connector 13"/>
          <p:cNvCxnSpPr/>
          <p:nvPr/>
        </p:nvCxnSpPr>
        <p:spPr>
          <a:xfrm flipV="1">
            <a:off x="3035808" y="5726644"/>
            <a:ext cx="0" cy="27998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ight Arrow 17"/>
          <p:cNvSpPr/>
          <p:nvPr/>
        </p:nvSpPr>
        <p:spPr bwMode="auto">
          <a:xfrm rot="19592604">
            <a:off x="2608225" y="4972675"/>
            <a:ext cx="1411551" cy="54976"/>
          </a:xfrm>
          <a:prstGeom prst="rightArrow">
            <a:avLst/>
          </a:prstGeom>
          <a:solidFill>
            <a:srgbClr val="002060"/>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9" name="Right Arrow 18"/>
          <p:cNvSpPr/>
          <p:nvPr/>
        </p:nvSpPr>
        <p:spPr bwMode="auto">
          <a:xfrm rot="14223050">
            <a:off x="3667434" y="5141377"/>
            <a:ext cx="548640" cy="61403"/>
          </a:xfrm>
          <a:prstGeom prst="rightArrow">
            <a:avLst/>
          </a:prstGeom>
          <a:solidFill>
            <a:srgbClr val="FF0000"/>
          </a:solidFill>
          <a:ln>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31" name="Rectangle 30"/>
          <p:cNvSpPr/>
          <p:nvPr/>
        </p:nvSpPr>
        <p:spPr>
          <a:xfrm>
            <a:off x="2456949" y="2050933"/>
            <a:ext cx="1158600" cy="621243"/>
          </a:xfrm>
          <a:prstGeom prst="rect">
            <a:avLst/>
          </a:prstGeom>
          <a:solidFill>
            <a:schemeClr val="accent3">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32" name="TextBox 31"/>
          <p:cNvSpPr txBox="1"/>
          <p:nvPr/>
        </p:nvSpPr>
        <p:spPr>
          <a:xfrm>
            <a:off x="2311051" y="2164975"/>
            <a:ext cx="1450396" cy="400110"/>
          </a:xfrm>
          <a:prstGeom prst="rect">
            <a:avLst/>
          </a:prstGeom>
          <a:noFill/>
        </p:spPr>
        <p:txBody>
          <a:bodyPr wrap="square" rtlCol="0">
            <a:spAutoFit/>
          </a:bodyPr>
          <a:lstStyle/>
          <a:p>
            <a:pPr algn="ctr"/>
            <a:r>
              <a:rPr lang="en-US" sz="2000" dirty="0" smtClean="0"/>
              <a:t>MLP</a:t>
            </a:r>
            <a:endParaRPr lang="en-US" sz="2000" dirty="0"/>
          </a:p>
        </p:txBody>
      </p:sp>
      <p:cxnSp>
        <p:nvCxnSpPr>
          <p:cNvPr id="36" name="Straight Arrow Connector 35"/>
          <p:cNvCxnSpPr>
            <a:endCxn id="31" idx="2"/>
          </p:cNvCxnSpPr>
          <p:nvPr/>
        </p:nvCxnSpPr>
        <p:spPr>
          <a:xfrm flipV="1">
            <a:off x="3036249" y="2672176"/>
            <a:ext cx="0" cy="317642"/>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1" idx="0"/>
          </p:cNvCxnSpPr>
          <p:nvPr/>
        </p:nvCxnSpPr>
        <p:spPr>
          <a:xfrm flipV="1">
            <a:off x="3036249" y="1815179"/>
            <a:ext cx="0" cy="23575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62112" y="2905880"/>
            <a:ext cx="1171283" cy="430887"/>
          </a:xfrm>
          <a:prstGeom prst="rect">
            <a:avLst/>
          </a:prstGeom>
          <a:noFill/>
        </p:spPr>
        <p:txBody>
          <a:bodyPr wrap="none" rtlCol="0">
            <a:spAutoFit/>
          </a:bodyPr>
          <a:lstStyle/>
          <a:p>
            <a:r>
              <a:rPr lang="en-US" sz="2200" dirty="0" smtClean="0">
                <a:solidFill>
                  <a:srgbClr val="000000"/>
                </a:solidFill>
              </a:rPr>
              <a:t>Features</a:t>
            </a:r>
            <a:endParaRPr lang="en-US" sz="2200" dirty="0">
              <a:solidFill>
                <a:srgbClr val="008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993337701"/>
              </p:ext>
            </p:extLst>
          </p:nvPr>
        </p:nvGraphicFramePr>
        <p:xfrm>
          <a:off x="1981201" y="2943711"/>
          <a:ext cx="2082800" cy="36576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tblGrid>
              <a:tr h="32393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3" name="Rectangle 32"/>
          <p:cNvSpPr/>
          <p:nvPr/>
        </p:nvSpPr>
        <p:spPr>
          <a:xfrm>
            <a:off x="483471" y="1337481"/>
            <a:ext cx="4934690" cy="4074714"/>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Rectangle 33"/>
          <p:cNvSpPr/>
          <p:nvPr/>
        </p:nvSpPr>
        <p:spPr>
          <a:xfrm>
            <a:off x="5827594" y="1489881"/>
            <a:ext cx="3254464" cy="365420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6569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Tuple extraction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Summarizing the question into a concept tuple</a:t>
            </a:r>
          </a:p>
        </p:txBody>
      </p:sp>
      <p:sp>
        <p:nvSpPr>
          <p:cNvPr id="4" name="TextBox 3"/>
          <p:cNvSpPr txBox="1"/>
          <p:nvPr/>
        </p:nvSpPr>
        <p:spPr>
          <a:xfrm>
            <a:off x="2011680" y="2633426"/>
            <a:ext cx="5303520" cy="492443"/>
          </a:xfrm>
          <a:prstGeom prst="rect">
            <a:avLst/>
          </a:prstGeom>
          <a:noFill/>
        </p:spPr>
        <p:txBody>
          <a:bodyPr wrap="square" rtlCol="0">
            <a:spAutoFit/>
          </a:bodyPr>
          <a:lstStyle/>
          <a:p>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
        <p:nvSpPr>
          <p:cNvPr id="7" name="Down Arrow 6"/>
          <p:cNvSpPr/>
          <p:nvPr/>
        </p:nvSpPr>
        <p:spPr>
          <a:xfrm>
            <a:off x="4362252" y="3095091"/>
            <a:ext cx="297845" cy="810467"/>
          </a:xfrm>
          <a:prstGeom prst="downArrow">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3063309" y="4393349"/>
            <a:ext cx="3193576" cy="1200329"/>
          </a:xfrm>
          <a:prstGeom prst="rect">
            <a:avLst/>
          </a:prstGeom>
          <a:noFill/>
        </p:spPr>
        <p:txBody>
          <a:bodyPr wrap="square" rtlCol="0">
            <a:spAutoFit/>
          </a:bodyPr>
          <a:lstStyle/>
          <a:p>
            <a:pPr algn="ctr"/>
            <a:r>
              <a:rPr lang="en-US" sz="2400" dirty="0">
                <a:solidFill>
                  <a:srgbClr val="002060"/>
                </a:solidFill>
              </a:rPr>
              <a:t>Primary object </a:t>
            </a:r>
            <a:r>
              <a:rPr lang="en-US" sz="2400" i="1" dirty="0">
                <a:solidFill>
                  <a:srgbClr val="002060"/>
                </a:solidFill>
              </a:rPr>
              <a:t>= girl</a:t>
            </a:r>
          </a:p>
          <a:p>
            <a:pPr algn="ctr"/>
            <a:r>
              <a:rPr lang="en-US" sz="2400" dirty="0"/>
              <a:t>Relation</a:t>
            </a:r>
            <a:r>
              <a:rPr lang="en-US" sz="2400" i="1" dirty="0"/>
              <a:t> = walking</a:t>
            </a:r>
          </a:p>
          <a:p>
            <a:pPr algn="ctr"/>
            <a:r>
              <a:rPr lang="en-US" sz="2400" dirty="0">
                <a:solidFill>
                  <a:srgbClr val="FF0000"/>
                </a:solidFill>
              </a:rPr>
              <a:t>Secondary object </a:t>
            </a:r>
            <a:r>
              <a:rPr lang="en-US" sz="2400" i="1" dirty="0">
                <a:solidFill>
                  <a:srgbClr val="FF0000"/>
                </a:solidFill>
              </a:rPr>
              <a:t>= bike</a:t>
            </a:r>
          </a:p>
        </p:txBody>
      </p:sp>
      <p:sp>
        <p:nvSpPr>
          <p:cNvPr id="13" name="TextBox 12"/>
          <p:cNvSpPr txBox="1"/>
          <p:nvPr/>
        </p:nvSpPr>
        <p:spPr>
          <a:xfrm>
            <a:off x="2771335" y="3893492"/>
            <a:ext cx="3840480" cy="492443"/>
          </a:xfrm>
          <a:prstGeom prst="rect">
            <a:avLst/>
          </a:prstGeom>
          <a:noFill/>
        </p:spPr>
        <p:txBody>
          <a:bodyPr wrap="square" rtlCol="0">
            <a:spAutoFit/>
          </a:bodyPr>
          <a:lstStyle/>
          <a:p>
            <a:pPr algn="ctr"/>
            <a:r>
              <a:rPr lang="en-US" sz="2600" dirty="0" smtClean="0"/>
              <a:t>Tuple: &lt;</a:t>
            </a:r>
            <a:r>
              <a:rPr lang="en-US" sz="2600" i="1" dirty="0" smtClean="0">
                <a:solidFill>
                  <a:srgbClr val="002060"/>
                </a:solidFill>
              </a:rPr>
              <a:t>girl</a:t>
            </a:r>
            <a:r>
              <a:rPr lang="en-US" sz="2600" i="1" dirty="0" smtClean="0"/>
              <a:t>, walking, </a:t>
            </a:r>
            <a:r>
              <a:rPr lang="en-US" sz="2600" i="1" dirty="0" smtClean="0">
                <a:solidFill>
                  <a:srgbClr val="FF0000"/>
                </a:solidFill>
              </a:rPr>
              <a:t>bike</a:t>
            </a:r>
            <a:r>
              <a:rPr lang="en-US" sz="2600" i="1" dirty="0" smtClean="0"/>
              <a:t>&gt;</a:t>
            </a:r>
            <a:endParaRPr lang="en-US" sz="2600" i="1" dirty="0"/>
          </a:p>
        </p:txBody>
      </p:sp>
    </p:spTree>
    <p:extLst>
      <p:ext uri="{BB962C8B-B14F-4D97-AF65-F5344CB8AC3E}">
        <p14:creationId xmlns:p14="http://schemas.microsoft.com/office/powerpoint/2010/main" val="401002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3471" y="5958642"/>
            <a:ext cx="5233351" cy="492443"/>
          </a:xfrm>
          <a:prstGeom prst="rect">
            <a:avLst/>
          </a:prstGeom>
          <a:noFill/>
        </p:spPr>
        <p:txBody>
          <a:bodyPr wrap="square" rtlCol="0">
            <a:spAutoFit/>
          </a:bodyPr>
          <a:lstStyle/>
          <a:p>
            <a:pPr algn="ctr"/>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
        <p:nvSpPr>
          <p:cNvPr id="7" name="TextBox 6"/>
          <p:cNvSpPr txBox="1"/>
          <p:nvPr/>
        </p:nvSpPr>
        <p:spPr>
          <a:xfrm>
            <a:off x="1086641" y="5311428"/>
            <a:ext cx="3824701" cy="492443"/>
          </a:xfrm>
          <a:prstGeom prst="rect">
            <a:avLst/>
          </a:prstGeom>
          <a:noFill/>
        </p:spPr>
        <p:txBody>
          <a:bodyPr wrap="none" rtlCol="0">
            <a:spAutoFit/>
          </a:bodyPr>
          <a:lstStyle/>
          <a:p>
            <a:pPr algn="ctr"/>
            <a:r>
              <a:rPr lang="en-US" sz="2600" dirty="0" smtClean="0">
                <a:latin typeface="+mj-lt"/>
                <a:cs typeface="Times New Roman"/>
              </a:rPr>
              <a:t>Tuple: </a:t>
            </a:r>
            <a:r>
              <a:rPr lang="en-US" sz="2600" dirty="0">
                <a:latin typeface="+mj-lt"/>
              </a:rPr>
              <a:t>&lt;</a:t>
            </a:r>
            <a:r>
              <a:rPr lang="en-US" sz="2600" i="1" dirty="0">
                <a:solidFill>
                  <a:srgbClr val="002060"/>
                </a:solidFill>
                <a:latin typeface="+mj-lt"/>
              </a:rPr>
              <a:t>girl</a:t>
            </a:r>
            <a:r>
              <a:rPr lang="en-US" sz="2600" i="1" dirty="0">
                <a:latin typeface="+mj-lt"/>
              </a:rPr>
              <a:t>, walking, </a:t>
            </a:r>
            <a:r>
              <a:rPr lang="en-US" sz="2600" i="1" dirty="0">
                <a:solidFill>
                  <a:srgbClr val="FF0000"/>
                </a:solidFill>
                <a:latin typeface="+mj-lt"/>
              </a:rPr>
              <a:t>bike</a:t>
            </a:r>
            <a:r>
              <a:rPr lang="en-US" sz="2600" i="1" dirty="0">
                <a:latin typeface="+mj-lt"/>
              </a:rPr>
              <a:t>&gt;</a:t>
            </a:r>
          </a:p>
        </p:txBody>
      </p:sp>
      <p:cxnSp>
        <p:nvCxnSpPr>
          <p:cNvPr id="10" name="Straight Arrow Connector 9"/>
          <p:cNvCxnSpPr/>
          <p:nvPr/>
        </p:nvCxnSpPr>
        <p:spPr>
          <a:xfrm flipH="1" flipV="1">
            <a:off x="3035808" y="3309471"/>
            <a:ext cx="7202" cy="30913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86958" y="1470007"/>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pic>
        <p:nvPicPr>
          <p:cNvPr id="15" name="Picture 14" desc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561" y="3618601"/>
            <a:ext cx="2538484" cy="1604033"/>
          </a:xfrm>
          <a:prstGeom prst="rect">
            <a:avLst/>
          </a:prstGeom>
        </p:spPr>
      </p:pic>
      <p:grpSp>
        <p:nvGrpSpPr>
          <p:cNvPr id="3" name="Group 2"/>
          <p:cNvGrpSpPr/>
          <p:nvPr/>
        </p:nvGrpSpPr>
        <p:grpSpPr>
          <a:xfrm>
            <a:off x="3615549" y="4360114"/>
            <a:ext cx="481338" cy="673245"/>
            <a:chOff x="6609803" y="3160907"/>
            <a:chExt cx="553723" cy="855677"/>
          </a:xfrm>
        </p:grpSpPr>
        <p:sp>
          <p:nvSpPr>
            <p:cNvPr id="16" name="Freeform 15"/>
            <p:cNvSpPr/>
            <p:nvPr/>
          </p:nvSpPr>
          <p:spPr>
            <a:xfrm>
              <a:off x="6609803" y="3411974"/>
              <a:ext cx="324341" cy="604610"/>
            </a:xfrm>
            <a:custGeom>
              <a:avLst/>
              <a:gdLst>
                <a:gd name="connsiteX0" fmla="*/ 846682 w 926059"/>
                <a:gd name="connsiteY0" fmla="*/ 26460 h 1561117"/>
                <a:gd name="connsiteX1" fmla="*/ 813609 w 926059"/>
                <a:gd name="connsiteY1" fmla="*/ 13230 h 1561117"/>
                <a:gd name="connsiteX2" fmla="*/ 793765 w 926059"/>
                <a:gd name="connsiteY2" fmla="*/ 6615 h 1561117"/>
                <a:gd name="connsiteX3" fmla="*/ 707773 w 926059"/>
                <a:gd name="connsiteY3" fmla="*/ 0 h 1561117"/>
                <a:gd name="connsiteX4" fmla="*/ 555635 w 926059"/>
                <a:gd name="connsiteY4" fmla="*/ 6615 h 1561117"/>
                <a:gd name="connsiteX5" fmla="*/ 522562 w 926059"/>
                <a:gd name="connsiteY5" fmla="*/ 13230 h 1561117"/>
                <a:gd name="connsiteX6" fmla="*/ 383653 w 926059"/>
                <a:gd name="connsiteY6" fmla="*/ 26460 h 1561117"/>
                <a:gd name="connsiteX7" fmla="*/ 231515 w 926059"/>
                <a:gd name="connsiteY7" fmla="*/ 19845 h 1561117"/>
                <a:gd name="connsiteX8" fmla="*/ 165368 w 926059"/>
                <a:gd name="connsiteY8" fmla="*/ 13230 h 1561117"/>
                <a:gd name="connsiteX9" fmla="*/ 19844 w 926059"/>
                <a:gd name="connsiteY9" fmla="*/ 19845 h 1561117"/>
                <a:gd name="connsiteX10" fmla="*/ 6615 w 926059"/>
                <a:gd name="connsiteY10" fmla="*/ 59534 h 1561117"/>
                <a:gd name="connsiteX11" fmla="*/ 0 w 926059"/>
                <a:gd name="connsiteY11" fmla="*/ 79379 h 1561117"/>
                <a:gd name="connsiteX12" fmla="*/ 6615 w 926059"/>
                <a:gd name="connsiteY12" fmla="*/ 119068 h 1561117"/>
                <a:gd name="connsiteX13" fmla="*/ 13230 w 926059"/>
                <a:gd name="connsiteY13" fmla="*/ 138913 h 1561117"/>
                <a:gd name="connsiteX14" fmla="*/ 33074 w 926059"/>
                <a:gd name="connsiteY14" fmla="*/ 145528 h 1561117"/>
                <a:gd name="connsiteX15" fmla="*/ 46303 w 926059"/>
                <a:gd name="connsiteY15" fmla="*/ 165373 h 1561117"/>
                <a:gd name="connsiteX16" fmla="*/ 72762 w 926059"/>
                <a:gd name="connsiteY16" fmla="*/ 178603 h 1561117"/>
                <a:gd name="connsiteX17" fmla="*/ 350579 w 926059"/>
                <a:gd name="connsiteY17" fmla="*/ 171988 h 1561117"/>
                <a:gd name="connsiteX18" fmla="*/ 410112 w 926059"/>
                <a:gd name="connsiteY18" fmla="*/ 178603 h 1561117"/>
                <a:gd name="connsiteX19" fmla="*/ 416726 w 926059"/>
                <a:gd name="connsiteY19" fmla="*/ 198447 h 1561117"/>
                <a:gd name="connsiteX20" fmla="*/ 410112 w 926059"/>
                <a:gd name="connsiteY20" fmla="*/ 449814 h 1561117"/>
                <a:gd name="connsiteX21" fmla="*/ 377038 w 926059"/>
                <a:gd name="connsiteY21" fmla="*/ 482888 h 1561117"/>
                <a:gd name="connsiteX22" fmla="*/ 357194 w 926059"/>
                <a:gd name="connsiteY22" fmla="*/ 502733 h 1561117"/>
                <a:gd name="connsiteX23" fmla="*/ 317506 w 926059"/>
                <a:gd name="connsiteY23" fmla="*/ 529192 h 1561117"/>
                <a:gd name="connsiteX24" fmla="*/ 277818 w 926059"/>
                <a:gd name="connsiteY24" fmla="*/ 562267 h 1561117"/>
                <a:gd name="connsiteX25" fmla="*/ 244744 w 926059"/>
                <a:gd name="connsiteY25" fmla="*/ 588726 h 1561117"/>
                <a:gd name="connsiteX26" fmla="*/ 231515 w 926059"/>
                <a:gd name="connsiteY26" fmla="*/ 608571 h 1561117"/>
                <a:gd name="connsiteX27" fmla="*/ 218285 w 926059"/>
                <a:gd name="connsiteY27" fmla="*/ 621801 h 1561117"/>
                <a:gd name="connsiteX28" fmla="*/ 198441 w 926059"/>
                <a:gd name="connsiteY28" fmla="*/ 654876 h 1561117"/>
                <a:gd name="connsiteX29" fmla="*/ 178597 w 926059"/>
                <a:gd name="connsiteY29" fmla="*/ 714410 h 1561117"/>
                <a:gd name="connsiteX30" fmla="*/ 171982 w 926059"/>
                <a:gd name="connsiteY30" fmla="*/ 734254 h 1561117"/>
                <a:gd name="connsiteX31" fmla="*/ 158753 w 926059"/>
                <a:gd name="connsiteY31" fmla="*/ 800403 h 1561117"/>
                <a:gd name="connsiteX32" fmla="*/ 145524 w 926059"/>
                <a:gd name="connsiteY32" fmla="*/ 992236 h 1561117"/>
                <a:gd name="connsiteX33" fmla="*/ 138909 w 926059"/>
                <a:gd name="connsiteY33" fmla="*/ 1025310 h 1561117"/>
                <a:gd name="connsiteX34" fmla="*/ 145524 w 926059"/>
                <a:gd name="connsiteY34" fmla="*/ 1276676 h 1561117"/>
                <a:gd name="connsiteX35" fmla="*/ 165368 w 926059"/>
                <a:gd name="connsiteY35" fmla="*/ 1369285 h 1561117"/>
                <a:gd name="connsiteX36" fmla="*/ 185212 w 926059"/>
                <a:gd name="connsiteY36" fmla="*/ 1435434 h 1561117"/>
                <a:gd name="connsiteX37" fmla="*/ 198441 w 926059"/>
                <a:gd name="connsiteY37" fmla="*/ 1475123 h 1561117"/>
                <a:gd name="connsiteX38" fmla="*/ 205056 w 926059"/>
                <a:gd name="connsiteY38" fmla="*/ 1494968 h 1561117"/>
                <a:gd name="connsiteX39" fmla="*/ 231515 w 926059"/>
                <a:gd name="connsiteY39" fmla="*/ 1528043 h 1561117"/>
                <a:gd name="connsiteX40" fmla="*/ 271203 w 926059"/>
                <a:gd name="connsiteY40" fmla="*/ 1554502 h 1561117"/>
                <a:gd name="connsiteX41" fmla="*/ 297662 w 926059"/>
                <a:gd name="connsiteY41" fmla="*/ 1561117 h 1561117"/>
                <a:gd name="connsiteX42" fmla="*/ 436571 w 926059"/>
                <a:gd name="connsiteY42" fmla="*/ 1554502 h 1561117"/>
                <a:gd name="connsiteX43" fmla="*/ 476259 w 926059"/>
                <a:gd name="connsiteY43" fmla="*/ 1541272 h 1561117"/>
                <a:gd name="connsiteX44" fmla="*/ 496103 w 926059"/>
                <a:gd name="connsiteY44" fmla="*/ 1521428 h 1561117"/>
                <a:gd name="connsiteX45" fmla="*/ 515947 w 926059"/>
                <a:gd name="connsiteY45" fmla="*/ 1514813 h 1561117"/>
                <a:gd name="connsiteX46" fmla="*/ 549021 w 926059"/>
                <a:gd name="connsiteY46" fmla="*/ 1455279 h 1561117"/>
                <a:gd name="connsiteX47" fmla="*/ 562250 w 926059"/>
                <a:gd name="connsiteY47" fmla="*/ 1428819 h 1561117"/>
                <a:gd name="connsiteX48" fmla="*/ 575479 w 926059"/>
                <a:gd name="connsiteY48" fmla="*/ 1408974 h 1561117"/>
                <a:gd name="connsiteX49" fmla="*/ 588709 w 926059"/>
                <a:gd name="connsiteY49" fmla="*/ 1369285 h 1561117"/>
                <a:gd name="connsiteX50" fmla="*/ 595323 w 926059"/>
                <a:gd name="connsiteY50" fmla="*/ 1349440 h 1561117"/>
                <a:gd name="connsiteX51" fmla="*/ 608553 w 926059"/>
                <a:gd name="connsiteY51" fmla="*/ 1303136 h 1561117"/>
                <a:gd name="connsiteX52" fmla="*/ 615168 w 926059"/>
                <a:gd name="connsiteY52" fmla="*/ 1256832 h 1561117"/>
                <a:gd name="connsiteX53" fmla="*/ 621782 w 926059"/>
                <a:gd name="connsiteY53" fmla="*/ 1045155 h 1561117"/>
                <a:gd name="connsiteX54" fmla="*/ 635012 w 926059"/>
                <a:gd name="connsiteY54" fmla="*/ 1084844 h 1561117"/>
                <a:gd name="connsiteX55" fmla="*/ 661470 w 926059"/>
                <a:gd name="connsiteY55" fmla="*/ 1124534 h 1561117"/>
                <a:gd name="connsiteX56" fmla="*/ 701159 w 926059"/>
                <a:gd name="connsiteY56" fmla="*/ 1164223 h 1561117"/>
                <a:gd name="connsiteX57" fmla="*/ 767306 w 926059"/>
                <a:gd name="connsiteY57" fmla="*/ 1184068 h 1561117"/>
                <a:gd name="connsiteX58" fmla="*/ 853297 w 926059"/>
                <a:gd name="connsiteY58" fmla="*/ 1177453 h 1561117"/>
                <a:gd name="connsiteX59" fmla="*/ 873141 w 926059"/>
                <a:gd name="connsiteY59" fmla="*/ 1164223 h 1561117"/>
                <a:gd name="connsiteX60" fmla="*/ 892985 w 926059"/>
                <a:gd name="connsiteY60" fmla="*/ 1157608 h 1561117"/>
                <a:gd name="connsiteX61" fmla="*/ 919444 w 926059"/>
                <a:gd name="connsiteY61" fmla="*/ 1098074 h 1561117"/>
                <a:gd name="connsiteX62" fmla="*/ 926059 w 926059"/>
                <a:gd name="connsiteY62" fmla="*/ 1078229 h 1561117"/>
                <a:gd name="connsiteX63" fmla="*/ 926059 w 926059"/>
                <a:gd name="connsiteY63" fmla="*/ 1045155 h 15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6059" h="1561117">
                  <a:moveTo>
                    <a:pt x="846682" y="26460"/>
                  </a:moveTo>
                  <a:cubicBezTo>
                    <a:pt x="835658" y="22050"/>
                    <a:pt x="824727" y="17399"/>
                    <a:pt x="813609" y="13230"/>
                  </a:cubicBezTo>
                  <a:cubicBezTo>
                    <a:pt x="807080" y="10782"/>
                    <a:pt x="800684" y="7480"/>
                    <a:pt x="793765" y="6615"/>
                  </a:cubicBezTo>
                  <a:cubicBezTo>
                    <a:pt x="765238" y="3049"/>
                    <a:pt x="736437" y="2205"/>
                    <a:pt x="707773" y="0"/>
                  </a:cubicBezTo>
                  <a:cubicBezTo>
                    <a:pt x="657060" y="2205"/>
                    <a:pt x="606267" y="2998"/>
                    <a:pt x="555635" y="6615"/>
                  </a:cubicBezTo>
                  <a:cubicBezTo>
                    <a:pt x="544421" y="7416"/>
                    <a:pt x="533731" y="11941"/>
                    <a:pt x="522562" y="13230"/>
                  </a:cubicBezTo>
                  <a:cubicBezTo>
                    <a:pt x="476356" y="18562"/>
                    <a:pt x="383653" y="26460"/>
                    <a:pt x="383653" y="26460"/>
                  </a:cubicBezTo>
                  <a:lnTo>
                    <a:pt x="231515" y="19845"/>
                  </a:lnTo>
                  <a:cubicBezTo>
                    <a:pt x="209397" y="18504"/>
                    <a:pt x="187527" y="13230"/>
                    <a:pt x="165368" y="13230"/>
                  </a:cubicBezTo>
                  <a:cubicBezTo>
                    <a:pt x="116810" y="13230"/>
                    <a:pt x="68352" y="17640"/>
                    <a:pt x="19844" y="19845"/>
                  </a:cubicBezTo>
                  <a:lnTo>
                    <a:pt x="6615" y="59534"/>
                  </a:lnTo>
                  <a:lnTo>
                    <a:pt x="0" y="79379"/>
                  </a:lnTo>
                  <a:cubicBezTo>
                    <a:pt x="2205" y="92609"/>
                    <a:pt x="3705" y="105975"/>
                    <a:pt x="6615" y="119068"/>
                  </a:cubicBezTo>
                  <a:cubicBezTo>
                    <a:pt x="8128" y="125875"/>
                    <a:pt x="8300" y="133982"/>
                    <a:pt x="13230" y="138913"/>
                  </a:cubicBezTo>
                  <a:cubicBezTo>
                    <a:pt x="18160" y="143843"/>
                    <a:pt x="26459" y="143323"/>
                    <a:pt x="33074" y="145528"/>
                  </a:cubicBezTo>
                  <a:cubicBezTo>
                    <a:pt x="37484" y="152143"/>
                    <a:pt x="40196" y="160283"/>
                    <a:pt x="46303" y="165373"/>
                  </a:cubicBezTo>
                  <a:cubicBezTo>
                    <a:pt x="53878" y="171686"/>
                    <a:pt x="62904" y="178389"/>
                    <a:pt x="72762" y="178603"/>
                  </a:cubicBezTo>
                  <a:lnTo>
                    <a:pt x="350579" y="171988"/>
                  </a:lnTo>
                  <a:cubicBezTo>
                    <a:pt x="370423" y="174193"/>
                    <a:pt x="391574" y="171188"/>
                    <a:pt x="410112" y="178603"/>
                  </a:cubicBezTo>
                  <a:cubicBezTo>
                    <a:pt x="416586" y="181193"/>
                    <a:pt x="416726" y="191475"/>
                    <a:pt x="416726" y="198447"/>
                  </a:cubicBezTo>
                  <a:cubicBezTo>
                    <a:pt x="416726" y="282265"/>
                    <a:pt x="421695" y="366800"/>
                    <a:pt x="410112" y="449814"/>
                  </a:cubicBezTo>
                  <a:cubicBezTo>
                    <a:pt x="407957" y="465256"/>
                    <a:pt x="388063" y="471863"/>
                    <a:pt x="377038" y="482888"/>
                  </a:cubicBezTo>
                  <a:cubicBezTo>
                    <a:pt x="370423" y="489503"/>
                    <a:pt x="364978" y="497544"/>
                    <a:pt x="357194" y="502733"/>
                  </a:cubicBezTo>
                  <a:cubicBezTo>
                    <a:pt x="343965" y="511553"/>
                    <a:pt x="328749" y="517949"/>
                    <a:pt x="317506" y="529192"/>
                  </a:cubicBezTo>
                  <a:cubicBezTo>
                    <a:pt x="270372" y="576328"/>
                    <a:pt x="323860" y="525432"/>
                    <a:pt x="277818" y="562267"/>
                  </a:cubicBezTo>
                  <a:cubicBezTo>
                    <a:pt x="230702" y="599961"/>
                    <a:pt x="305806" y="548019"/>
                    <a:pt x="244744" y="588726"/>
                  </a:cubicBezTo>
                  <a:cubicBezTo>
                    <a:pt x="240334" y="595341"/>
                    <a:pt x="236481" y="602363"/>
                    <a:pt x="231515" y="608571"/>
                  </a:cubicBezTo>
                  <a:cubicBezTo>
                    <a:pt x="227619" y="613441"/>
                    <a:pt x="221494" y="616453"/>
                    <a:pt x="218285" y="621801"/>
                  </a:cubicBezTo>
                  <a:cubicBezTo>
                    <a:pt x="192525" y="664737"/>
                    <a:pt x="231963" y="621354"/>
                    <a:pt x="198441" y="654876"/>
                  </a:cubicBezTo>
                  <a:lnTo>
                    <a:pt x="178597" y="714410"/>
                  </a:lnTo>
                  <a:cubicBezTo>
                    <a:pt x="176392" y="721025"/>
                    <a:pt x="173349" y="727417"/>
                    <a:pt x="171982" y="734254"/>
                  </a:cubicBezTo>
                  <a:lnTo>
                    <a:pt x="158753" y="800403"/>
                  </a:lnTo>
                  <a:cubicBezTo>
                    <a:pt x="156899" y="830068"/>
                    <a:pt x="149518" y="956287"/>
                    <a:pt x="145524" y="992236"/>
                  </a:cubicBezTo>
                  <a:cubicBezTo>
                    <a:pt x="144282" y="1003410"/>
                    <a:pt x="141114" y="1014285"/>
                    <a:pt x="138909" y="1025310"/>
                  </a:cubicBezTo>
                  <a:cubicBezTo>
                    <a:pt x="141114" y="1109099"/>
                    <a:pt x="141718" y="1192945"/>
                    <a:pt x="145524" y="1276676"/>
                  </a:cubicBezTo>
                  <a:cubicBezTo>
                    <a:pt x="146591" y="1300162"/>
                    <a:pt x="160456" y="1349636"/>
                    <a:pt x="165368" y="1369285"/>
                  </a:cubicBezTo>
                  <a:cubicBezTo>
                    <a:pt x="175369" y="1409289"/>
                    <a:pt x="169100" y="1387098"/>
                    <a:pt x="185212" y="1435434"/>
                  </a:cubicBezTo>
                  <a:lnTo>
                    <a:pt x="198441" y="1475123"/>
                  </a:lnTo>
                  <a:cubicBezTo>
                    <a:pt x="200646" y="1481738"/>
                    <a:pt x="201188" y="1489166"/>
                    <a:pt x="205056" y="1494968"/>
                  </a:cubicBezTo>
                  <a:cubicBezTo>
                    <a:pt x="213736" y="1507988"/>
                    <a:pt x="218946" y="1518616"/>
                    <a:pt x="231515" y="1528043"/>
                  </a:cubicBezTo>
                  <a:cubicBezTo>
                    <a:pt x="244235" y="1537583"/>
                    <a:pt x="255778" y="1550646"/>
                    <a:pt x="271203" y="1554502"/>
                  </a:cubicBezTo>
                  <a:lnTo>
                    <a:pt x="297662" y="1561117"/>
                  </a:lnTo>
                  <a:cubicBezTo>
                    <a:pt x="343965" y="1558912"/>
                    <a:pt x="390499" y="1559621"/>
                    <a:pt x="436571" y="1554502"/>
                  </a:cubicBezTo>
                  <a:cubicBezTo>
                    <a:pt x="450431" y="1552962"/>
                    <a:pt x="476259" y="1541272"/>
                    <a:pt x="476259" y="1541272"/>
                  </a:cubicBezTo>
                  <a:cubicBezTo>
                    <a:pt x="482874" y="1534657"/>
                    <a:pt x="488320" y="1526617"/>
                    <a:pt x="496103" y="1521428"/>
                  </a:cubicBezTo>
                  <a:cubicBezTo>
                    <a:pt x="501904" y="1517560"/>
                    <a:pt x="511017" y="1519743"/>
                    <a:pt x="515947" y="1514813"/>
                  </a:cubicBezTo>
                  <a:cubicBezTo>
                    <a:pt x="548172" y="1482586"/>
                    <a:pt x="536545" y="1484390"/>
                    <a:pt x="549021" y="1455279"/>
                  </a:cubicBezTo>
                  <a:cubicBezTo>
                    <a:pt x="552905" y="1446215"/>
                    <a:pt x="557358" y="1437381"/>
                    <a:pt x="562250" y="1428819"/>
                  </a:cubicBezTo>
                  <a:cubicBezTo>
                    <a:pt x="566194" y="1421916"/>
                    <a:pt x="572250" y="1416239"/>
                    <a:pt x="575479" y="1408974"/>
                  </a:cubicBezTo>
                  <a:cubicBezTo>
                    <a:pt x="581143" y="1396231"/>
                    <a:pt x="584299" y="1382515"/>
                    <a:pt x="588709" y="1369285"/>
                  </a:cubicBezTo>
                  <a:lnTo>
                    <a:pt x="595323" y="1349440"/>
                  </a:lnTo>
                  <a:cubicBezTo>
                    <a:pt x="600992" y="1332432"/>
                    <a:pt x="605229" y="1321416"/>
                    <a:pt x="608553" y="1303136"/>
                  </a:cubicBezTo>
                  <a:cubicBezTo>
                    <a:pt x="611342" y="1287796"/>
                    <a:pt x="612963" y="1272267"/>
                    <a:pt x="615168" y="1256832"/>
                  </a:cubicBezTo>
                  <a:cubicBezTo>
                    <a:pt x="617373" y="1186273"/>
                    <a:pt x="613691" y="1115283"/>
                    <a:pt x="621782" y="1045155"/>
                  </a:cubicBezTo>
                  <a:cubicBezTo>
                    <a:pt x="623380" y="1031302"/>
                    <a:pt x="627277" y="1073241"/>
                    <a:pt x="635012" y="1084844"/>
                  </a:cubicBezTo>
                  <a:cubicBezTo>
                    <a:pt x="643831" y="1098074"/>
                    <a:pt x="650227" y="1113291"/>
                    <a:pt x="661470" y="1124534"/>
                  </a:cubicBezTo>
                  <a:cubicBezTo>
                    <a:pt x="674700" y="1137764"/>
                    <a:pt x="683410" y="1158306"/>
                    <a:pt x="701159" y="1164223"/>
                  </a:cubicBezTo>
                  <a:cubicBezTo>
                    <a:pt x="749472" y="1180328"/>
                    <a:pt x="727318" y="1174071"/>
                    <a:pt x="767306" y="1184068"/>
                  </a:cubicBezTo>
                  <a:cubicBezTo>
                    <a:pt x="795970" y="1181863"/>
                    <a:pt x="825041" y="1182751"/>
                    <a:pt x="853297" y="1177453"/>
                  </a:cubicBezTo>
                  <a:cubicBezTo>
                    <a:pt x="861111" y="1175988"/>
                    <a:pt x="866030" y="1167778"/>
                    <a:pt x="873141" y="1164223"/>
                  </a:cubicBezTo>
                  <a:cubicBezTo>
                    <a:pt x="879377" y="1161105"/>
                    <a:pt x="886370" y="1159813"/>
                    <a:pt x="892985" y="1157608"/>
                  </a:cubicBezTo>
                  <a:cubicBezTo>
                    <a:pt x="913949" y="1126160"/>
                    <a:pt x="903700" y="1145305"/>
                    <a:pt x="919444" y="1098074"/>
                  </a:cubicBezTo>
                  <a:cubicBezTo>
                    <a:pt x="921649" y="1091459"/>
                    <a:pt x="926059" y="1085202"/>
                    <a:pt x="926059" y="1078229"/>
                  </a:cubicBezTo>
                  <a:lnTo>
                    <a:pt x="926059" y="1045155"/>
                  </a:lnTo>
                </a:path>
              </a:pathLst>
            </a:cu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6813562" y="3160907"/>
              <a:ext cx="349964" cy="804438"/>
            </a:xfrm>
            <a:custGeom>
              <a:avLst/>
              <a:gdLst>
                <a:gd name="connsiteX0" fmla="*/ 278136 w 999218"/>
                <a:gd name="connsiteY0" fmla="*/ 681335 h 2077079"/>
                <a:gd name="connsiteX1" fmla="*/ 264906 w 999218"/>
                <a:gd name="connsiteY1" fmla="*/ 628415 h 2077079"/>
                <a:gd name="connsiteX2" fmla="*/ 251677 w 999218"/>
                <a:gd name="connsiteY2" fmla="*/ 608571 h 2077079"/>
                <a:gd name="connsiteX3" fmla="*/ 218603 w 999218"/>
                <a:gd name="connsiteY3" fmla="*/ 575496 h 2077079"/>
                <a:gd name="connsiteX4" fmla="*/ 192144 w 999218"/>
                <a:gd name="connsiteY4" fmla="*/ 535807 h 2077079"/>
                <a:gd name="connsiteX5" fmla="*/ 198759 w 999218"/>
                <a:gd name="connsiteY5" fmla="*/ 476273 h 2077079"/>
                <a:gd name="connsiteX6" fmla="*/ 205374 w 999218"/>
                <a:gd name="connsiteY6" fmla="*/ 456428 h 2077079"/>
                <a:gd name="connsiteX7" fmla="*/ 225218 w 999218"/>
                <a:gd name="connsiteY7" fmla="*/ 443198 h 2077079"/>
                <a:gd name="connsiteX8" fmla="*/ 258291 w 999218"/>
                <a:gd name="connsiteY8" fmla="*/ 383664 h 2077079"/>
                <a:gd name="connsiteX9" fmla="*/ 278136 w 999218"/>
                <a:gd name="connsiteY9" fmla="*/ 370434 h 2077079"/>
                <a:gd name="connsiteX10" fmla="*/ 284750 w 999218"/>
                <a:gd name="connsiteY10" fmla="*/ 350590 h 2077079"/>
                <a:gd name="connsiteX11" fmla="*/ 297980 w 999218"/>
                <a:gd name="connsiteY11" fmla="*/ 337360 h 2077079"/>
                <a:gd name="connsiteX12" fmla="*/ 311209 w 999218"/>
                <a:gd name="connsiteY12" fmla="*/ 297670 h 2077079"/>
                <a:gd name="connsiteX13" fmla="*/ 324438 w 999218"/>
                <a:gd name="connsiteY13" fmla="*/ 251366 h 2077079"/>
                <a:gd name="connsiteX14" fmla="*/ 331053 w 999218"/>
                <a:gd name="connsiteY14" fmla="*/ 138913 h 2077079"/>
                <a:gd name="connsiteX15" fmla="*/ 344283 w 999218"/>
                <a:gd name="connsiteY15" fmla="*/ 92608 h 2077079"/>
                <a:gd name="connsiteX16" fmla="*/ 370741 w 999218"/>
                <a:gd name="connsiteY16" fmla="*/ 52919 h 2077079"/>
                <a:gd name="connsiteX17" fmla="*/ 410430 w 999218"/>
                <a:gd name="connsiteY17" fmla="*/ 26459 h 2077079"/>
                <a:gd name="connsiteX18" fmla="*/ 536109 w 999218"/>
                <a:gd name="connsiteY18" fmla="*/ 0 h 2077079"/>
                <a:gd name="connsiteX19" fmla="*/ 668403 w 999218"/>
                <a:gd name="connsiteY19" fmla="*/ 6615 h 2077079"/>
                <a:gd name="connsiteX20" fmla="*/ 708091 w 999218"/>
                <a:gd name="connsiteY20" fmla="*/ 26459 h 2077079"/>
                <a:gd name="connsiteX21" fmla="*/ 727935 w 999218"/>
                <a:gd name="connsiteY21" fmla="*/ 33074 h 2077079"/>
                <a:gd name="connsiteX22" fmla="*/ 761009 w 999218"/>
                <a:gd name="connsiteY22" fmla="*/ 66149 h 2077079"/>
                <a:gd name="connsiteX23" fmla="*/ 787468 w 999218"/>
                <a:gd name="connsiteY23" fmla="*/ 99223 h 2077079"/>
                <a:gd name="connsiteX24" fmla="*/ 813926 w 999218"/>
                <a:gd name="connsiteY24" fmla="*/ 178602 h 2077079"/>
                <a:gd name="connsiteX25" fmla="*/ 820541 w 999218"/>
                <a:gd name="connsiteY25" fmla="*/ 198447 h 2077079"/>
                <a:gd name="connsiteX26" fmla="*/ 827156 w 999218"/>
                <a:gd name="connsiteY26" fmla="*/ 218292 h 2077079"/>
                <a:gd name="connsiteX27" fmla="*/ 833771 w 999218"/>
                <a:gd name="connsiteY27" fmla="*/ 357204 h 2077079"/>
                <a:gd name="connsiteX28" fmla="*/ 847000 w 999218"/>
                <a:gd name="connsiteY28" fmla="*/ 396894 h 2077079"/>
                <a:gd name="connsiteX29" fmla="*/ 873459 w 999218"/>
                <a:gd name="connsiteY29" fmla="*/ 436583 h 2077079"/>
                <a:gd name="connsiteX30" fmla="*/ 880074 w 999218"/>
                <a:gd name="connsiteY30" fmla="*/ 456428 h 2077079"/>
                <a:gd name="connsiteX31" fmla="*/ 893303 w 999218"/>
                <a:gd name="connsiteY31" fmla="*/ 476273 h 2077079"/>
                <a:gd name="connsiteX32" fmla="*/ 906532 w 999218"/>
                <a:gd name="connsiteY32" fmla="*/ 515962 h 2077079"/>
                <a:gd name="connsiteX33" fmla="*/ 913147 w 999218"/>
                <a:gd name="connsiteY33" fmla="*/ 535807 h 2077079"/>
                <a:gd name="connsiteX34" fmla="*/ 886688 w 999218"/>
                <a:gd name="connsiteY34" fmla="*/ 608571 h 2077079"/>
                <a:gd name="connsiteX35" fmla="*/ 866844 w 999218"/>
                <a:gd name="connsiteY35" fmla="*/ 615186 h 2077079"/>
                <a:gd name="connsiteX36" fmla="*/ 847000 w 999218"/>
                <a:gd name="connsiteY36" fmla="*/ 654875 h 2077079"/>
                <a:gd name="connsiteX37" fmla="*/ 873459 w 999218"/>
                <a:gd name="connsiteY37" fmla="*/ 714409 h 2077079"/>
                <a:gd name="connsiteX38" fmla="*/ 893303 w 999218"/>
                <a:gd name="connsiteY38" fmla="*/ 721024 h 2077079"/>
                <a:gd name="connsiteX39" fmla="*/ 906532 w 999218"/>
                <a:gd name="connsiteY39" fmla="*/ 740869 h 2077079"/>
                <a:gd name="connsiteX40" fmla="*/ 939606 w 999218"/>
                <a:gd name="connsiteY40" fmla="*/ 767328 h 2077079"/>
                <a:gd name="connsiteX41" fmla="*/ 966065 w 999218"/>
                <a:gd name="connsiteY41" fmla="*/ 807018 h 2077079"/>
                <a:gd name="connsiteX42" fmla="*/ 985909 w 999218"/>
                <a:gd name="connsiteY42" fmla="*/ 846707 h 2077079"/>
                <a:gd name="connsiteX43" fmla="*/ 999138 w 999218"/>
                <a:gd name="connsiteY43" fmla="*/ 886397 h 2077079"/>
                <a:gd name="connsiteX44" fmla="*/ 992523 w 999218"/>
                <a:gd name="connsiteY44" fmla="*/ 972390 h 2077079"/>
                <a:gd name="connsiteX45" fmla="*/ 959450 w 999218"/>
                <a:gd name="connsiteY45" fmla="*/ 1005465 h 2077079"/>
                <a:gd name="connsiteX46" fmla="*/ 939606 w 999218"/>
                <a:gd name="connsiteY46" fmla="*/ 1012080 h 2077079"/>
                <a:gd name="connsiteX47" fmla="*/ 919762 w 999218"/>
                <a:gd name="connsiteY47" fmla="*/ 1025310 h 2077079"/>
                <a:gd name="connsiteX48" fmla="*/ 899918 w 999218"/>
                <a:gd name="connsiteY48" fmla="*/ 1031925 h 2077079"/>
                <a:gd name="connsiteX49" fmla="*/ 880074 w 999218"/>
                <a:gd name="connsiteY49" fmla="*/ 1045154 h 2077079"/>
                <a:gd name="connsiteX50" fmla="*/ 853615 w 999218"/>
                <a:gd name="connsiteY50" fmla="*/ 1051769 h 2077079"/>
                <a:gd name="connsiteX51" fmla="*/ 813926 w 999218"/>
                <a:gd name="connsiteY51" fmla="*/ 1064999 h 2077079"/>
                <a:gd name="connsiteX52" fmla="*/ 767624 w 999218"/>
                <a:gd name="connsiteY52" fmla="*/ 1078229 h 2077079"/>
                <a:gd name="connsiteX53" fmla="*/ 787468 w 999218"/>
                <a:gd name="connsiteY53" fmla="*/ 1137763 h 2077079"/>
                <a:gd name="connsiteX54" fmla="*/ 794082 w 999218"/>
                <a:gd name="connsiteY54" fmla="*/ 1157608 h 2077079"/>
                <a:gd name="connsiteX55" fmla="*/ 800697 w 999218"/>
                <a:gd name="connsiteY55" fmla="*/ 1177452 h 2077079"/>
                <a:gd name="connsiteX56" fmla="*/ 807312 w 999218"/>
                <a:gd name="connsiteY56" fmla="*/ 1210527 h 2077079"/>
                <a:gd name="connsiteX57" fmla="*/ 813926 w 999218"/>
                <a:gd name="connsiteY57" fmla="*/ 1263446 h 2077079"/>
                <a:gd name="connsiteX58" fmla="*/ 820541 w 999218"/>
                <a:gd name="connsiteY58" fmla="*/ 1303136 h 2077079"/>
                <a:gd name="connsiteX59" fmla="*/ 813926 w 999218"/>
                <a:gd name="connsiteY59" fmla="*/ 1395744 h 2077079"/>
                <a:gd name="connsiteX60" fmla="*/ 794082 w 999218"/>
                <a:gd name="connsiteY60" fmla="*/ 1461893 h 2077079"/>
                <a:gd name="connsiteX61" fmla="*/ 774238 w 999218"/>
                <a:gd name="connsiteY61" fmla="*/ 1521427 h 2077079"/>
                <a:gd name="connsiteX62" fmla="*/ 767624 w 999218"/>
                <a:gd name="connsiteY62" fmla="*/ 1541272 h 2077079"/>
                <a:gd name="connsiteX63" fmla="*/ 747779 w 999218"/>
                <a:gd name="connsiteY63" fmla="*/ 1838943 h 2077079"/>
                <a:gd name="connsiteX64" fmla="*/ 734550 w 999218"/>
                <a:gd name="connsiteY64" fmla="*/ 1977856 h 2077079"/>
                <a:gd name="connsiteX65" fmla="*/ 714706 w 999218"/>
                <a:gd name="connsiteY65" fmla="*/ 2017545 h 2077079"/>
                <a:gd name="connsiteX66" fmla="*/ 694862 w 999218"/>
                <a:gd name="connsiteY66" fmla="*/ 2024160 h 2077079"/>
                <a:gd name="connsiteX67" fmla="*/ 661788 w 999218"/>
                <a:gd name="connsiteY67" fmla="*/ 2044005 h 2077079"/>
                <a:gd name="connsiteX68" fmla="*/ 641944 w 999218"/>
                <a:gd name="connsiteY68" fmla="*/ 2057234 h 2077079"/>
                <a:gd name="connsiteX69" fmla="*/ 569182 w 999218"/>
                <a:gd name="connsiteY69" fmla="*/ 2077079 h 2077079"/>
                <a:gd name="connsiteX70" fmla="*/ 489806 w 999218"/>
                <a:gd name="connsiteY70" fmla="*/ 2070464 h 2077079"/>
                <a:gd name="connsiteX71" fmla="*/ 469962 w 999218"/>
                <a:gd name="connsiteY71" fmla="*/ 2057234 h 2077079"/>
                <a:gd name="connsiteX72" fmla="*/ 456733 w 999218"/>
                <a:gd name="connsiteY72" fmla="*/ 2017545 h 2077079"/>
                <a:gd name="connsiteX73" fmla="*/ 463347 w 999218"/>
                <a:gd name="connsiteY73" fmla="*/ 1905092 h 2077079"/>
                <a:gd name="connsiteX74" fmla="*/ 476577 w 999218"/>
                <a:gd name="connsiteY74" fmla="*/ 1865402 h 2077079"/>
                <a:gd name="connsiteX75" fmla="*/ 483191 w 999218"/>
                <a:gd name="connsiteY75" fmla="*/ 1845558 h 2077079"/>
                <a:gd name="connsiteX76" fmla="*/ 476577 w 999218"/>
                <a:gd name="connsiteY76" fmla="*/ 1812483 h 2077079"/>
                <a:gd name="connsiteX77" fmla="*/ 469962 w 999218"/>
                <a:gd name="connsiteY77" fmla="*/ 1792638 h 2077079"/>
                <a:gd name="connsiteX78" fmla="*/ 450118 w 999218"/>
                <a:gd name="connsiteY78" fmla="*/ 1786023 h 2077079"/>
                <a:gd name="connsiteX79" fmla="*/ 410430 w 999218"/>
                <a:gd name="connsiteY79" fmla="*/ 1766179 h 2077079"/>
                <a:gd name="connsiteX80" fmla="*/ 357512 w 999218"/>
                <a:gd name="connsiteY80" fmla="*/ 1726489 h 2077079"/>
                <a:gd name="connsiteX81" fmla="*/ 337668 w 999218"/>
                <a:gd name="connsiteY81" fmla="*/ 1713259 h 2077079"/>
                <a:gd name="connsiteX82" fmla="*/ 324438 w 999218"/>
                <a:gd name="connsiteY82" fmla="*/ 1693415 h 2077079"/>
                <a:gd name="connsiteX83" fmla="*/ 284750 w 999218"/>
                <a:gd name="connsiteY83" fmla="*/ 1673570 h 2077079"/>
                <a:gd name="connsiteX84" fmla="*/ 271521 w 999218"/>
                <a:gd name="connsiteY84" fmla="*/ 1653725 h 2077079"/>
                <a:gd name="connsiteX85" fmla="*/ 251677 w 999218"/>
                <a:gd name="connsiteY85" fmla="*/ 1640496 h 2077079"/>
                <a:gd name="connsiteX86" fmla="*/ 238447 w 999218"/>
                <a:gd name="connsiteY86" fmla="*/ 1627266 h 2077079"/>
                <a:gd name="connsiteX87" fmla="*/ 218603 w 999218"/>
                <a:gd name="connsiteY87" fmla="*/ 1594191 h 2077079"/>
                <a:gd name="connsiteX88" fmla="*/ 198759 w 999218"/>
                <a:gd name="connsiteY88" fmla="*/ 1561117 h 2077079"/>
                <a:gd name="connsiteX89" fmla="*/ 185530 w 999218"/>
                <a:gd name="connsiteY89" fmla="*/ 1521427 h 2077079"/>
                <a:gd name="connsiteX90" fmla="*/ 192144 w 999218"/>
                <a:gd name="connsiteY90" fmla="*/ 1428819 h 2077079"/>
                <a:gd name="connsiteX91" fmla="*/ 218603 w 999218"/>
                <a:gd name="connsiteY91" fmla="*/ 1369285 h 2077079"/>
                <a:gd name="connsiteX92" fmla="*/ 231833 w 999218"/>
                <a:gd name="connsiteY92" fmla="*/ 1356055 h 2077079"/>
                <a:gd name="connsiteX93" fmla="*/ 245062 w 999218"/>
                <a:gd name="connsiteY93" fmla="*/ 1316365 h 2077079"/>
                <a:gd name="connsiteX94" fmla="*/ 251677 w 999218"/>
                <a:gd name="connsiteY94" fmla="*/ 1296521 h 2077079"/>
                <a:gd name="connsiteX95" fmla="*/ 264906 w 999218"/>
                <a:gd name="connsiteY95" fmla="*/ 1276676 h 2077079"/>
                <a:gd name="connsiteX96" fmla="*/ 278136 w 999218"/>
                <a:gd name="connsiteY96" fmla="*/ 1230372 h 2077079"/>
                <a:gd name="connsiteX97" fmla="*/ 284750 w 999218"/>
                <a:gd name="connsiteY97" fmla="*/ 1210527 h 2077079"/>
                <a:gd name="connsiteX98" fmla="*/ 291365 w 999218"/>
                <a:gd name="connsiteY98" fmla="*/ 1131148 h 2077079"/>
                <a:gd name="connsiteX99" fmla="*/ 297980 w 999218"/>
                <a:gd name="connsiteY99" fmla="*/ 1091459 h 2077079"/>
                <a:gd name="connsiteX100" fmla="*/ 291365 w 999218"/>
                <a:gd name="connsiteY100" fmla="*/ 1038539 h 2077079"/>
                <a:gd name="connsiteX101" fmla="*/ 225218 w 999218"/>
                <a:gd name="connsiteY101" fmla="*/ 1025310 h 2077079"/>
                <a:gd name="connsiteX102" fmla="*/ 172300 w 999218"/>
                <a:gd name="connsiteY102" fmla="*/ 1018695 h 2077079"/>
                <a:gd name="connsiteX103" fmla="*/ 99539 w 999218"/>
                <a:gd name="connsiteY103" fmla="*/ 1005465 h 2077079"/>
                <a:gd name="connsiteX104" fmla="*/ 59850 w 999218"/>
                <a:gd name="connsiteY104" fmla="*/ 992235 h 2077079"/>
                <a:gd name="connsiteX105" fmla="*/ 40006 w 999218"/>
                <a:gd name="connsiteY105" fmla="*/ 985620 h 2077079"/>
                <a:gd name="connsiteX106" fmla="*/ 20162 w 999218"/>
                <a:gd name="connsiteY106" fmla="*/ 972390 h 2077079"/>
                <a:gd name="connsiteX107" fmla="*/ 318 w 999218"/>
                <a:gd name="connsiteY107" fmla="*/ 932701 h 2077079"/>
                <a:gd name="connsiteX108" fmla="*/ 40006 w 999218"/>
                <a:gd name="connsiteY108" fmla="*/ 906241 h 2077079"/>
                <a:gd name="connsiteX109" fmla="*/ 192144 w 999218"/>
                <a:gd name="connsiteY109" fmla="*/ 893012 h 2077079"/>
                <a:gd name="connsiteX110" fmla="*/ 231833 w 999218"/>
                <a:gd name="connsiteY110" fmla="*/ 886397 h 2077079"/>
                <a:gd name="connsiteX111" fmla="*/ 258291 w 999218"/>
                <a:gd name="connsiteY111" fmla="*/ 846707 h 2077079"/>
                <a:gd name="connsiteX112" fmla="*/ 271521 w 999218"/>
                <a:gd name="connsiteY112" fmla="*/ 833477 h 2077079"/>
                <a:gd name="connsiteX113" fmla="*/ 271521 w 999218"/>
                <a:gd name="connsiteY113" fmla="*/ 740869 h 20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99218" h="2077079">
                  <a:moveTo>
                    <a:pt x="278136" y="681335"/>
                  </a:moveTo>
                  <a:cubicBezTo>
                    <a:pt x="275620" y="668754"/>
                    <a:pt x="271686" y="641976"/>
                    <a:pt x="264906" y="628415"/>
                  </a:cubicBezTo>
                  <a:cubicBezTo>
                    <a:pt x="261351" y="621304"/>
                    <a:pt x="256912" y="614554"/>
                    <a:pt x="251677" y="608571"/>
                  </a:cubicBezTo>
                  <a:cubicBezTo>
                    <a:pt x="241410" y="596837"/>
                    <a:pt x="227252" y="588469"/>
                    <a:pt x="218603" y="575496"/>
                  </a:cubicBezTo>
                  <a:lnTo>
                    <a:pt x="192144" y="535807"/>
                  </a:lnTo>
                  <a:cubicBezTo>
                    <a:pt x="194349" y="515962"/>
                    <a:pt x="195476" y="495968"/>
                    <a:pt x="198759" y="476273"/>
                  </a:cubicBezTo>
                  <a:cubicBezTo>
                    <a:pt x="199905" y="469395"/>
                    <a:pt x="201018" y="461873"/>
                    <a:pt x="205374" y="456428"/>
                  </a:cubicBezTo>
                  <a:cubicBezTo>
                    <a:pt x="210340" y="450220"/>
                    <a:pt x="218603" y="447608"/>
                    <a:pt x="225218" y="443198"/>
                  </a:cubicBezTo>
                  <a:cubicBezTo>
                    <a:pt x="232111" y="422520"/>
                    <a:pt x="238798" y="396659"/>
                    <a:pt x="258291" y="383664"/>
                  </a:cubicBezTo>
                  <a:lnTo>
                    <a:pt x="278136" y="370434"/>
                  </a:lnTo>
                  <a:cubicBezTo>
                    <a:pt x="280341" y="363819"/>
                    <a:pt x="281163" y="356569"/>
                    <a:pt x="284750" y="350590"/>
                  </a:cubicBezTo>
                  <a:cubicBezTo>
                    <a:pt x="287959" y="345242"/>
                    <a:pt x="295191" y="342938"/>
                    <a:pt x="297980" y="337360"/>
                  </a:cubicBezTo>
                  <a:cubicBezTo>
                    <a:pt x="304216" y="324887"/>
                    <a:pt x="306799" y="310900"/>
                    <a:pt x="311209" y="297670"/>
                  </a:cubicBezTo>
                  <a:cubicBezTo>
                    <a:pt x="320701" y="269192"/>
                    <a:pt x="316130" y="284603"/>
                    <a:pt x="324438" y="251366"/>
                  </a:cubicBezTo>
                  <a:cubicBezTo>
                    <a:pt x="326643" y="213882"/>
                    <a:pt x="327493" y="176293"/>
                    <a:pt x="331053" y="138913"/>
                  </a:cubicBezTo>
                  <a:cubicBezTo>
                    <a:pt x="331447" y="134778"/>
                    <a:pt x="340862" y="98767"/>
                    <a:pt x="344283" y="92608"/>
                  </a:cubicBezTo>
                  <a:cubicBezTo>
                    <a:pt x="352004" y="78709"/>
                    <a:pt x="357512" y="61739"/>
                    <a:pt x="370741" y="52919"/>
                  </a:cubicBezTo>
                  <a:cubicBezTo>
                    <a:pt x="383971" y="44099"/>
                    <a:pt x="395346" y="31487"/>
                    <a:pt x="410430" y="26459"/>
                  </a:cubicBezTo>
                  <a:cubicBezTo>
                    <a:pt x="464325" y="8493"/>
                    <a:pt x="423421" y="21129"/>
                    <a:pt x="536109" y="0"/>
                  </a:cubicBezTo>
                  <a:cubicBezTo>
                    <a:pt x="580207" y="2205"/>
                    <a:pt x="624416" y="2790"/>
                    <a:pt x="668403" y="6615"/>
                  </a:cubicBezTo>
                  <a:cubicBezTo>
                    <a:pt x="688528" y="8365"/>
                    <a:pt x="690724" y="17776"/>
                    <a:pt x="708091" y="26459"/>
                  </a:cubicBezTo>
                  <a:cubicBezTo>
                    <a:pt x="714327" y="29577"/>
                    <a:pt x="721320" y="30869"/>
                    <a:pt x="727935" y="33074"/>
                  </a:cubicBezTo>
                  <a:cubicBezTo>
                    <a:pt x="738960" y="44099"/>
                    <a:pt x="752361" y="53176"/>
                    <a:pt x="761009" y="66149"/>
                  </a:cubicBezTo>
                  <a:cubicBezTo>
                    <a:pt x="777697" y="91182"/>
                    <a:pt x="768617" y="80372"/>
                    <a:pt x="787468" y="99223"/>
                  </a:cubicBezTo>
                  <a:lnTo>
                    <a:pt x="813926" y="178602"/>
                  </a:lnTo>
                  <a:lnTo>
                    <a:pt x="820541" y="198447"/>
                  </a:lnTo>
                  <a:lnTo>
                    <a:pt x="827156" y="218292"/>
                  </a:lnTo>
                  <a:cubicBezTo>
                    <a:pt x="829361" y="264596"/>
                    <a:pt x="828652" y="311131"/>
                    <a:pt x="833771" y="357204"/>
                  </a:cubicBezTo>
                  <a:cubicBezTo>
                    <a:pt x="835311" y="371064"/>
                    <a:pt x="839264" y="385291"/>
                    <a:pt x="847000" y="396894"/>
                  </a:cubicBezTo>
                  <a:lnTo>
                    <a:pt x="873459" y="436583"/>
                  </a:lnTo>
                  <a:cubicBezTo>
                    <a:pt x="875664" y="443198"/>
                    <a:pt x="876956" y="450191"/>
                    <a:pt x="880074" y="456428"/>
                  </a:cubicBezTo>
                  <a:cubicBezTo>
                    <a:pt x="883629" y="463539"/>
                    <a:pt x="890074" y="469008"/>
                    <a:pt x="893303" y="476273"/>
                  </a:cubicBezTo>
                  <a:cubicBezTo>
                    <a:pt x="898966" y="489016"/>
                    <a:pt x="902122" y="502732"/>
                    <a:pt x="906532" y="515962"/>
                  </a:cubicBezTo>
                  <a:lnTo>
                    <a:pt x="913147" y="535807"/>
                  </a:lnTo>
                  <a:cubicBezTo>
                    <a:pt x="907450" y="587083"/>
                    <a:pt x="922430" y="590699"/>
                    <a:pt x="886688" y="608571"/>
                  </a:cubicBezTo>
                  <a:cubicBezTo>
                    <a:pt x="880452" y="611689"/>
                    <a:pt x="873459" y="612981"/>
                    <a:pt x="866844" y="615186"/>
                  </a:cubicBezTo>
                  <a:cubicBezTo>
                    <a:pt x="861642" y="622989"/>
                    <a:pt x="845696" y="643138"/>
                    <a:pt x="847000" y="654875"/>
                  </a:cubicBezTo>
                  <a:cubicBezTo>
                    <a:pt x="848085" y="664639"/>
                    <a:pt x="860849" y="704321"/>
                    <a:pt x="873459" y="714409"/>
                  </a:cubicBezTo>
                  <a:cubicBezTo>
                    <a:pt x="878904" y="718765"/>
                    <a:pt x="886688" y="718819"/>
                    <a:pt x="893303" y="721024"/>
                  </a:cubicBezTo>
                  <a:cubicBezTo>
                    <a:pt x="897713" y="727639"/>
                    <a:pt x="901566" y="734661"/>
                    <a:pt x="906532" y="740869"/>
                  </a:cubicBezTo>
                  <a:cubicBezTo>
                    <a:pt x="917304" y="754334"/>
                    <a:pt x="924872" y="757505"/>
                    <a:pt x="939606" y="767328"/>
                  </a:cubicBezTo>
                  <a:cubicBezTo>
                    <a:pt x="948426" y="780558"/>
                    <a:pt x="961038" y="791933"/>
                    <a:pt x="966065" y="807018"/>
                  </a:cubicBezTo>
                  <a:cubicBezTo>
                    <a:pt x="975193" y="834405"/>
                    <a:pt x="968811" y="821061"/>
                    <a:pt x="985909" y="846707"/>
                  </a:cubicBezTo>
                  <a:cubicBezTo>
                    <a:pt x="990319" y="859937"/>
                    <a:pt x="1000208" y="872493"/>
                    <a:pt x="999138" y="886397"/>
                  </a:cubicBezTo>
                  <a:cubicBezTo>
                    <a:pt x="996933" y="915061"/>
                    <a:pt x="997821" y="944133"/>
                    <a:pt x="992523" y="972390"/>
                  </a:cubicBezTo>
                  <a:cubicBezTo>
                    <a:pt x="989786" y="986989"/>
                    <a:pt x="971007" y="999686"/>
                    <a:pt x="959450" y="1005465"/>
                  </a:cubicBezTo>
                  <a:cubicBezTo>
                    <a:pt x="953214" y="1008583"/>
                    <a:pt x="945842" y="1008962"/>
                    <a:pt x="939606" y="1012080"/>
                  </a:cubicBezTo>
                  <a:cubicBezTo>
                    <a:pt x="932495" y="1015635"/>
                    <a:pt x="926873" y="1021755"/>
                    <a:pt x="919762" y="1025310"/>
                  </a:cubicBezTo>
                  <a:cubicBezTo>
                    <a:pt x="913526" y="1028428"/>
                    <a:pt x="906154" y="1028807"/>
                    <a:pt x="899918" y="1031925"/>
                  </a:cubicBezTo>
                  <a:cubicBezTo>
                    <a:pt x="892808" y="1035480"/>
                    <a:pt x="887381" y="1042022"/>
                    <a:pt x="880074" y="1045154"/>
                  </a:cubicBezTo>
                  <a:cubicBezTo>
                    <a:pt x="871718" y="1048735"/>
                    <a:pt x="862323" y="1049157"/>
                    <a:pt x="853615" y="1051769"/>
                  </a:cubicBezTo>
                  <a:cubicBezTo>
                    <a:pt x="840258" y="1055776"/>
                    <a:pt x="827455" y="1061617"/>
                    <a:pt x="813926" y="1064999"/>
                  </a:cubicBezTo>
                  <a:cubicBezTo>
                    <a:pt x="780704" y="1073305"/>
                    <a:pt x="796092" y="1068739"/>
                    <a:pt x="767624" y="1078229"/>
                  </a:cubicBezTo>
                  <a:lnTo>
                    <a:pt x="787468" y="1137763"/>
                  </a:lnTo>
                  <a:lnTo>
                    <a:pt x="794082" y="1157608"/>
                  </a:lnTo>
                  <a:cubicBezTo>
                    <a:pt x="796287" y="1164223"/>
                    <a:pt x="799330" y="1170615"/>
                    <a:pt x="800697" y="1177452"/>
                  </a:cubicBezTo>
                  <a:cubicBezTo>
                    <a:pt x="802902" y="1188477"/>
                    <a:pt x="805602" y="1199414"/>
                    <a:pt x="807312" y="1210527"/>
                  </a:cubicBezTo>
                  <a:cubicBezTo>
                    <a:pt x="810015" y="1228097"/>
                    <a:pt x="811412" y="1245848"/>
                    <a:pt x="813926" y="1263446"/>
                  </a:cubicBezTo>
                  <a:cubicBezTo>
                    <a:pt x="815823" y="1276724"/>
                    <a:pt x="818336" y="1289906"/>
                    <a:pt x="820541" y="1303136"/>
                  </a:cubicBezTo>
                  <a:cubicBezTo>
                    <a:pt x="818336" y="1334005"/>
                    <a:pt x="817343" y="1364985"/>
                    <a:pt x="813926" y="1395744"/>
                  </a:cubicBezTo>
                  <a:cubicBezTo>
                    <a:pt x="812259" y="1410748"/>
                    <a:pt x="797411" y="1451904"/>
                    <a:pt x="794082" y="1461893"/>
                  </a:cubicBezTo>
                  <a:lnTo>
                    <a:pt x="774238" y="1521427"/>
                  </a:lnTo>
                  <a:lnTo>
                    <a:pt x="767624" y="1541272"/>
                  </a:lnTo>
                  <a:cubicBezTo>
                    <a:pt x="753434" y="1803774"/>
                    <a:pt x="764528" y="1704951"/>
                    <a:pt x="747779" y="1838943"/>
                  </a:cubicBezTo>
                  <a:cubicBezTo>
                    <a:pt x="744013" y="1899212"/>
                    <a:pt x="746969" y="1928183"/>
                    <a:pt x="734550" y="1977856"/>
                  </a:cubicBezTo>
                  <a:cubicBezTo>
                    <a:pt x="731554" y="1989838"/>
                    <a:pt x="724809" y="2009462"/>
                    <a:pt x="714706" y="2017545"/>
                  </a:cubicBezTo>
                  <a:cubicBezTo>
                    <a:pt x="709262" y="2021901"/>
                    <a:pt x="701477" y="2021955"/>
                    <a:pt x="694862" y="2024160"/>
                  </a:cubicBezTo>
                  <a:cubicBezTo>
                    <a:pt x="669022" y="2050000"/>
                    <a:pt x="696135" y="2026832"/>
                    <a:pt x="661788" y="2044005"/>
                  </a:cubicBezTo>
                  <a:cubicBezTo>
                    <a:pt x="654678" y="2047560"/>
                    <a:pt x="649209" y="2054005"/>
                    <a:pt x="641944" y="2057234"/>
                  </a:cubicBezTo>
                  <a:cubicBezTo>
                    <a:pt x="614476" y="2069442"/>
                    <a:pt x="597479" y="2071419"/>
                    <a:pt x="569182" y="2077079"/>
                  </a:cubicBezTo>
                  <a:cubicBezTo>
                    <a:pt x="542723" y="2074874"/>
                    <a:pt x="515841" y="2075671"/>
                    <a:pt x="489806" y="2070464"/>
                  </a:cubicBezTo>
                  <a:cubicBezTo>
                    <a:pt x="482010" y="2068905"/>
                    <a:pt x="474175" y="2063976"/>
                    <a:pt x="469962" y="2057234"/>
                  </a:cubicBezTo>
                  <a:cubicBezTo>
                    <a:pt x="462571" y="2045408"/>
                    <a:pt x="456733" y="2017545"/>
                    <a:pt x="456733" y="2017545"/>
                  </a:cubicBezTo>
                  <a:cubicBezTo>
                    <a:pt x="458938" y="1980061"/>
                    <a:pt x="458491" y="1942326"/>
                    <a:pt x="463347" y="1905092"/>
                  </a:cubicBezTo>
                  <a:cubicBezTo>
                    <a:pt x="465151" y="1891263"/>
                    <a:pt x="472167" y="1878632"/>
                    <a:pt x="476577" y="1865402"/>
                  </a:cubicBezTo>
                  <a:lnTo>
                    <a:pt x="483191" y="1845558"/>
                  </a:lnTo>
                  <a:cubicBezTo>
                    <a:pt x="480986" y="1834533"/>
                    <a:pt x="479304" y="1823391"/>
                    <a:pt x="476577" y="1812483"/>
                  </a:cubicBezTo>
                  <a:cubicBezTo>
                    <a:pt x="474886" y="1805718"/>
                    <a:pt x="474892" y="1797569"/>
                    <a:pt x="469962" y="1792638"/>
                  </a:cubicBezTo>
                  <a:cubicBezTo>
                    <a:pt x="465032" y="1787708"/>
                    <a:pt x="456354" y="1789141"/>
                    <a:pt x="450118" y="1786023"/>
                  </a:cubicBezTo>
                  <a:cubicBezTo>
                    <a:pt x="398827" y="1760377"/>
                    <a:pt x="460309" y="1782806"/>
                    <a:pt x="410430" y="1766179"/>
                  </a:cubicBezTo>
                  <a:cubicBezTo>
                    <a:pt x="385957" y="1741706"/>
                    <a:pt x="402389" y="1756409"/>
                    <a:pt x="357512" y="1726489"/>
                  </a:cubicBezTo>
                  <a:lnTo>
                    <a:pt x="337668" y="1713259"/>
                  </a:lnTo>
                  <a:cubicBezTo>
                    <a:pt x="333258" y="1706644"/>
                    <a:pt x="330059" y="1699036"/>
                    <a:pt x="324438" y="1693415"/>
                  </a:cubicBezTo>
                  <a:cubicBezTo>
                    <a:pt x="311614" y="1680591"/>
                    <a:pt x="300891" y="1678950"/>
                    <a:pt x="284750" y="1673570"/>
                  </a:cubicBezTo>
                  <a:cubicBezTo>
                    <a:pt x="280340" y="1666955"/>
                    <a:pt x="277142" y="1659347"/>
                    <a:pt x="271521" y="1653725"/>
                  </a:cubicBezTo>
                  <a:cubicBezTo>
                    <a:pt x="265900" y="1648104"/>
                    <a:pt x="257885" y="1645462"/>
                    <a:pt x="251677" y="1640496"/>
                  </a:cubicBezTo>
                  <a:cubicBezTo>
                    <a:pt x="246807" y="1636600"/>
                    <a:pt x="242857" y="1631676"/>
                    <a:pt x="238447" y="1627266"/>
                  </a:cubicBezTo>
                  <a:cubicBezTo>
                    <a:pt x="219712" y="1571052"/>
                    <a:pt x="245841" y="1639589"/>
                    <a:pt x="218603" y="1594191"/>
                  </a:cubicBezTo>
                  <a:cubicBezTo>
                    <a:pt x="192842" y="1551256"/>
                    <a:pt x="232282" y="1594640"/>
                    <a:pt x="198759" y="1561117"/>
                  </a:cubicBezTo>
                  <a:cubicBezTo>
                    <a:pt x="194349" y="1547887"/>
                    <a:pt x="184537" y="1535337"/>
                    <a:pt x="185530" y="1521427"/>
                  </a:cubicBezTo>
                  <a:cubicBezTo>
                    <a:pt x="187735" y="1490558"/>
                    <a:pt x="187553" y="1459425"/>
                    <a:pt x="192144" y="1428819"/>
                  </a:cubicBezTo>
                  <a:cubicBezTo>
                    <a:pt x="195533" y="1406226"/>
                    <a:pt x="204682" y="1386687"/>
                    <a:pt x="218603" y="1369285"/>
                  </a:cubicBezTo>
                  <a:cubicBezTo>
                    <a:pt x="222499" y="1364415"/>
                    <a:pt x="227423" y="1360465"/>
                    <a:pt x="231833" y="1356055"/>
                  </a:cubicBezTo>
                  <a:lnTo>
                    <a:pt x="245062" y="1316365"/>
                  </a:lnTo>
                  <a:cubicBezTo>
                    <a:pt x="247267" y="1309750"/>
                    <a:pt x="247810" y="1302323"/>
                    <a:pt x="251677" y="1296521"/>
                  </a:cubicBezTo>
                  <a:cubicBezTo>
                    <a:pt x="256087" y="1289906"/>
                    <a:pt x="261351" y="1283787"/>
                    <a:pt x="264906" y="1276676"/>
                  </a:cubicBezTo>
                  <a:cubicBezTo>
                    <a:pt x="270192" y="1266103"/>
                    <a:pt x="275310" y="1240262"/>
                    <a:pt x="278136" y="1230372"/>
                  </a:cubicBezTo>
                  <a:cubicBezTo>
                    <a:pt x="280051" y="1223668"/>
                    <a:pt x="282545" y="1217142"/>
                    <a:pt x="284750" y="1210527"/>
                  </a:cubicBezTo>
                  <a:cubicBezTo>
                    <a:pt x="286955" y="1184067"/>
                    <a:pt x="288433" y="1157537"/>
                    <a:pt x="291365" y="1131148"/>
                  </a:cubicBezTo>
                  <a:cubicBezTo>
                    <a:pt x="292846" y="1117818"/>
                    <a:pt x="297980" y="1104871"/>
                    <a:pt x="297980" y="1091459"/>
                  </a:cubicBezTo>
                  <a:cubicBezTo>
                    <a:pt x="297980" y="1073682"/>
                    <a:pt x="304519" y="1050497"/>
                    <a:pt x="291365" y="1038539"/>
                  </a:cubicBezTo>
                  <a:cubicBezTo>
                    <a:pt x="274727" y="1023413"/>
                    <a:pt x="247530" y="1028099"/>
                    <a:pt x="225218" y="1025310"/>
                  </a:cubicBezTo>
                  <a:lnTo>
                    <a:pt x="172300" y="1018695"/>
                  </a:lnTo>
                  <a:cubicBezTo>
                    <a:pt x="141550" y="1014595"/>
                    <a:pt x="126807" y="1013646"/>
                    <a:pt x="99539" y="1005465"/>
                  </a:cubicBezTo>
                  <a:cubicBezTo>
                    <a:pt x="86182" y="1001458"/>
                    <a:pt x="73080" y="996645"/>
                    <a:pt x="59850" y="992235"/>
                  </a:cubicBezTo>
                  <a:cubicBezTo>
                    <a:pt x="53235" y="990030"/>
                    <a:pt x="45807" y="989488"/>
                    <a:pt x="40006" y="985620"/>
                  </a:cubicBezTo>
                  <a:lnTo>
                    <a:pt x="20162" y="972390"/>
                  </a:lnTo>
                  <a:cubicBezTo>
                    <a:pt x="16942" y="967560"/>
                    <a:pt x="-2725" y="941830"/>
                    <a:pt x="318" y="932701"/>
                  </a:cubicBezTo>
                  <a:cubicBezTo>
                    <a:pt x="5439" y="917337"/>
                    <a:pt x="25936" y="908799"/>
                    <a:pt x="40006" y="906241"/>
                  </a:cubicBezTo>
                  <a:cubicBezTo>
                    <a:pt x="83478" y="898337"/>
                    <a:pt x="154129" y="895546"/>
                    <a:pt x="192144" y="893012"/>
                  </a:cubicBezTo>
                  <a:cubicBezTo>
                    <a:pt x="205374" y="890807"/>
                    <a:pt x="219577" y="891844"/>
                    <a:pt x="231833" y="886397"/>
                  </a:cubicBezTo>
                  <a:cubicBezTo>
                    <a:pt x="259359" y="874163"/>
                    <a:pt x="246668" y="866079"/>
                    <a:pt x="258291" y="846707"/>
                  </a:cubicBezTo>
                  <a:cubicBezTo>
                    <a:pt x="261500" y="841359"/>
                    <a:pt x="270747" y="839666"/>
                    <a:pt x="271521" y="833477"/>
                  </a:cubicBezTo>
                  <a:cubicBezTo>
                    <a:pt x="275350" y="802846"/>
                    <a:pt x="271521" y="771738"/>
                    <a:pt x="271521" y="740869"/>
                  </a:cubicBezTo>
                </a:path>
              </a:pathLst>
            </a:custGeom>
            <a:ln w="2857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FF"/>
                </a:solidFill>
              </a:endParaRPr>
            </a:p>
          </p:txBody>
        </p:sp>
      </p:grpSp>
      <p:sp>
        <p:nvSpPr>
          <p:cNvPr id="2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Answering Binary Questions</a:t>
            </a:r>
            <a:endParaRPr lang="en-US" dirty="0"/>
          </a:p>
        </p:txBody>
      </p:sp>
      <p:sp>
        <p:nvSpPr>
          <p:cNvPr id="11" name="Freeform 10"/>
          <p:cNvSpPr/>
          <p:nvPr/>
        </p:nvSpPr>
        <p:spPr>
          <a:xfrm>
            <a:off x="6282285" y="5184533"/>
            <a:ext cx="2390876" cy="822098"/>
          </a:xfrm>
          <a:custGeom>
            <a:avLst/>
            <a:gdLst>
              <a:gd name="connsiteX0" fmla="*/ 0 w 2390876"/>
              <a:gd name="connsiteY0" fmla="*/ 82210 h 822098"/>
              <a:gd name="connsiteX1" fmla="*/ 82210 w 2390876"/>
              <a:gd name="connsiteY1" fmla="*/ 0 h 822098"/>
              <a:gd name="connsiteX2" fmla="*/ 2308666 w 2390876"/>
              <a:gd name="connsiteY2" fmla="*/ 0 h 822098"/>
              <a:gd name="connsiteX3" fmla="*/ 2390876 w 2390876"/>
              <a:gd name="connsiteY3" fmla="*/ 82210 h 822098"/>
              <a:gd name="connsiteX4" fmla="*/ 2390876 w 2390876"/>
              <a:gd name="connsiteY4" fmla="*/ 739888 h 822098"/>
              <a:gd name="connsiteX5" fmla="*/ 2308666 w 2390876"/>
              <a:gd name="connsiteY5" fmla="*/ 822098 h 822098"/>
              <a:gd name="connsiteX6" fmla="*/ 82210 w 2390876"/>
              <a:gd name="connsiteY6" fmla="*/ 822098 h 822098"/>
              <a:gd name="connsiteX7" fmla="*/ 0 w 2390876"/>
              <a:gd name="connsiteY7" fmla="*/ 739888 h 822098"/>
              <a:gd name="connsiteX8" fmla="*/ 0 w 2390876"/>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876" h="822098">
                <a:moveTo>
                  <a:pt x="0" y="82210"/>
                </a:moveTo>
                <a:cubicBezTo>
                  <a:pt x="0" y="36807"/>
                  <a:pt x="36807" y="0"/>
                  <a:pt x="82210" y="0"/>
                </a:cubicBezTo>
                <a:lnTo>
                  <a:pt x="2308666" y="0"/>
                </a:lnTo>
                <a:cubicBezTo>
                  <a:pt x="2354069" y="0"/>
                  <a:pt x="2390876" y="36807"/>
                  <a:pt x="2390876" y="82210"/>
                </a:cubicBezTo>
                <a:lnTo>
                  <a:pt x="2390876" y="739888"/>
                </a:lnTo>
                <a:cubicBezTo>
                  <a:pt x="2390876" y="785291"/>
                  <a:pt x="2354069" y="822098"/>
                  <a:pt x="2308666"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Tuple extraction</a:t>
            </a:r>
            <a:endParaRPr lang="en-IN" sz="2000" kern="1200" dirty="0">
              <a:solidFill>
                <a:schemeClr val="tx1"/>
              </a:solidFill>
            </a:endParaRPr>
          </a:p>
        </p:txBody>
      </p:sp>
      <p:sp>
        <p:nvSpPr>
          <p:cNvPr id="13" name="Freeform 12"/>
          <p:cNvSpPr/>
          <p:nvPr/>
        </p:nvSpPr>
        <p:spPr>
          <a:xfrm rot="21542719">
            <a:off x="7379208" y="4885973"/>
            <a:ext cx="182880" cy="257264"/>
          </a:xfrm>
          <a:custGeom>
            <a:avLst/>
            <a:gdLst>
              <a:gd name="connsiteX0" fmla="*/ 0 w 257264"/>
              <a:gd name="connsiteY0" fmla="*/ 73989 h 369944"/>
              <a:gd name="connsiteX1" fmla="*/ 128632 w 257264"/>
              <a:gd name="connsiteY1" fmla="*/ 73989 h 369944"/>
              <a:gd name="connsiteX2" fmla="*/ 128632 w 257264"/>
              <a:gd name="connsiteY2" fmla="*/ 0 h 369944"/>
              <a:gd name="connsiteX3" fmla="*/ 257264 w 257264"/>
              <a:gd name="connsiteY3" fmla="*/ 184972 h 369944"/>
              <a:gd name="connsiteX4" fmla="*/ 128632 w 257264"/>
              <a:gd name="connsiteY4" fmla="*/ 369944 h 369944"/>
              <a:gd name="connsiteX5" fmla="*/ 128632 w 257264"/>
              <a:gd name="connsiteY5" fmla="*/ 295955 h 369944"/>
              <a:gd name="connsiteX6" fmla="*/ 0 w 257264"/>
              <a:gd name="connsiteY6" fmla="*/ 295955 h 369944"/>
              <a:gd name="connsiteX7" fmla="*/ 0 w 257264"/>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64" h="369944">
                <a:moveTo>
                  <a:pt x="51453" y="369944"/>
                </a:moveTo>
                <a:lnTo>
                  <a:pt x="51453" y="184972"/>
                </a:lnTo>
                <a:lnTo>
                  <a:pt x="0" y="184972"/>
                </a:lnTo>
                <a:lnTo>
                  <a:pt x="128632" y="0"/>
                </a:lnTo>
                <a:lnTo>
                  <a:pt x="257264" y="184972"/>
                </a:lnTo>
                <a:lnTo>
                  <a:pt x="205811" y="184972"/>
                </a:lnTo>
                <a:lnTo>
                  <a:pt x="205811" y="369944"/>
                </a:lnTo>
                <a:lnTo>
                  <a:pt x="51453"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9" tIns="77178" rIns="73988"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0" name="Freeform 19"/>
          <p:cNvSpPr/>
          <p:nvPr/>
        </p:nvSpPr>
        <p:spPr>
          <a:xfrm>
            <a:off x="6298030" y="4019463"/>
            <a:ext cx="2320557" cy="822098"/>
          </a:xfrm>
          <a:custGeom>
            <a:avLst/>
            <a:gdLst>
              <a:gd name="connsiteX0" fmla="*/ 0 w 2320557"/>
              <a:gd name="connsiteY0" fmla="*/ 82210 h 822098"/>
              <a:gd name="connsiteX1" fmla="*/ 82210 w 2320557"/>
              <a:gd name="connsiteY1" fmla="*/ 0 h 822098"/>
              <a:gd name="connsiteX2" fmla="*/ 2238347 w 2320557"/>
              <a:gd name="connsiteY2" fmla="*/ 0 h 822098"/>
              <a:gd name="connsiteX3" fmla="*/ 2320557 w 2320557"/>
              <a:gd name="connsiteY3" fmla="*/ 82210 h 822098"/>
              <a:gd name="connsiteX4" fmla="*/ 2320557 w 2320557"/>
              <a:gd name="connsiteY4" fmla="*/ 739888 h 822098"/>
              <a:gd name="connsiteX5" fmla="*/ 2238347 w 2320557"/>
              <a:gd name="connsiteY5" fmla="*/ 822098 h 822098"/>
              <a:gd name="connsiteX6" fmla="*/ 82210 w 2320557"/>
              <a:gd name="connsiteY6" fmla="*/ 822098 h 822098"/>
              <a:gd name="connsiteX7" fmla="*/ 0 w 2320557"/>
              <a:gd name="connsiteY7" fmla="*/ 739888 h 822098"/>
              <a:gd name="connsiteX8" fmla="*/ 0 w 2320557"/>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0557" h="822098">
                <a:moveTo>
                  <a:pt x="0" y="82210"/>
                </a:moveTo>
                <a:cubicBezTo>
                  <a:pt x="0" y="36807"/>
                  <a:pt x="36807" y="0"/>
                  <a:pt x="82210" y="0"/>
                </a:cubicBezTo>
                <a:lnTo>
                  <a:pt x="2238347" y="0"/>
                </a:lnTo>
                <a:cubicBezTo>
                  <a:pt x="2283750" y="0"/>
                  <a:pt x="2320557" y="36807"/>
                  <a:pt x="2320557" y="82210"/>
                </a:cubicBezTo>
                <a:lnTo>
                  <a:pt x="2320557" y="739888"/>
                </a:lnTo>
                <a:cubicBezTo>
                  <a:pt x="2320557" y="785291"/>
                  <a:pt x="2283750" y="822098"/>
                  <a:pt x="2238347"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Text and vision alignment</a:t>
            </a:r>
            <a:endParaRPr lang="en-IN" sz="2000" kern="1200" dirty="0">
              <a:solidFill>
                <a:schemeClr val="tx1"/>
              </a:solidFill>
            </a:endParaRPr>
          </a:p>
        </p:txBody>
      </p:sp>
      <p:sp>
        <p:nvSpPr>
          <p:cNvPr id="21" name="Freeform 20"/>
          <p:cNvSpPr/>
          <p:nvPr/>
        </p:nvSpPr>
        <p:spPr>
          <a:xfrm rot="21565426">
            <a:off x="7379208" y="3717527"/>
            <a:ext cx="182880" cy="259616"/>
          </a:xfrm>
          <a:custGeom>
            <a:avLst/>
            <a:gdLst>
              <a:gd name="connsiteX0" fmla="*/ 0 w 259615"/>
              <a:gd name="connsiteY0" fmla="*/ 73989 h 369944"/>
              <a:gd name="connsiteX1" fmla="*/ 129808 w 259615"/>
              <a:gd name="connsiteY1" fmla="*/ 73989 h 369944"/>
              <a:gd name="connsiteX2" fmla="*/ 129808 w 259615"/>
              <a:gd name="connsiteY2" fmla="*/ 0 h 369944"/>
              <a:gd name="connsiteX3" fmla="*/ 259615 w 259615"/>
              <a:gd name="connsiteY3" fmla="*/ 184972 h 369944"/>
              <a:gd name="connsiteX4" fmla="*/ 129808 w 259615"/>
              <a:gd name="connsiteY4" fmla="*/ 369944 h 369944"/>
              <a:gd name="connsiteX5" fmla="*/ 129808 w 259615"/>
              <a:gd name="connsiteY5" fmla="*/ 295955 h 369944"/>
              <a:gd name="connsiteX6" fmla="*/ 0 w 259615"/>
              <a:gd name="connsiteY6" fmla="*/ 295955 h 369944"/>
              <a:gd name="connsiteX7" fmla="*/ 0 w 259615"/>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615" h="369944">
                <a:moveTo>
                  <a:pt x="51923" y="369943"/>
                </a:moveTo>
                <a:lnTo>
                  <a:pt x="51923" y="184971"/>
                </a:lnTo>
                <a:lnTo>
                  <a:pt x="0" y="184971"/>
                </a:lnTo>
                <a:lnTo>
                  <a:pt x="129808" y="1"/>
                </a:lnTo>
                <a:lnTo>
                  <a:pt x="259615" y="184971"/>
                </a:lnTo>
                <a:lnTo>
                  <a:pt x="207692" y="184971"/>
                </a:lnTo>
                <a:lnTo>
                  <a:pt x="207692" y="369943"/>
                </a:lnTo>
                <a:lnTo>
                  <a:pt x="51923" y="369943"/>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90" tIns="77883" rIns="73988" bIns="1" numCol="1" spcCol="1270" anchor="ctr" anchorCtr="0">
            <a:noAutofit/>
          </a:bodyPr>
          <a:lstStyle/>
          <a:p>
            <a:pPr lvl="0" algn="ctr" defTabSz="577850">
              <a:lnSpc>
                <a:spcPct val="90000"/>
              </a:lnSpc>
              <a:spcBef>
                <a:spcPct val="0"/>
              </a:spcBef>
              <a:spcAft>
                <a:spcPct val="35000"/>
              </a:spcAft>
            </a:pPr>
            <a:endParaRPr lang="en-IN" sz="1300" kern="1200"/>
          </a:p>
        </p:txBody>
      </p:sp>
      <p:sp>
        <p:nvSpPr>
          <p:cNvPr id="23" name="Freeform 22"/>
          <p:cNvSpPr/>
          <p:nvPr/>
        </p:nvSpPr>
        <p:spPr>
          <a:xfrm>
            <a:off x="6244772" y="2851228"/>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Feature extraction</a:t>
            </a:r>
            <a:endParaRPr lang="en-IN" sz="2000" kern="1200" dirty="0">
              <a:solidFill>
                <a:schemeClr val="tx1"/>
              </a:solidFill>
            </a:endParaRPr>
          </a:p>
        </p:txBody>
      </p:sp>
      <p:sp>
        <p:nvSpPr>
          <p:cNvPr id="24" name="Freeform 23"/>
          <p:cNvSpPr/>
          <p:nvPr/>
        </p:nvSpPr>
        <p:spPr>
          <a:xfrm rot="33386">
            <a:off x="7376358" y="2563060"/>
            <a:ext cx="182880" cy="246888"/>
          </a:xfrm>
          <a:custGeom>
            <a:avLst/>
            <a:gdLst>
              <a:gd name="connsiteX0" fmla="*/ 0 w 246228"/>
              <a:gd name="connsiteY0" fmla="*/ 73989 h 369944"/>
              <a:gd name="connsiteX1" fmla="*/ 123114 w 246228"/>
              <a:gd name="connsiteY1" fmla="*/ 73989 h 369944"/>
              <a:gd name="connsiteX2" fmla="*/ 123114 w 246228"/>
              <a:gd name="connsiteY2" fmla="*/ 0 h 369944"/>
              <a:gd name="connsiteX3" fmla="*/ 246228 w 246228"/>
              <a:gd name="connsiteY3" fmla="*/ 184972 h 369944"/>
              <a:gd name="connsiteX4" fmla="*/ 123114 w 246228"/>
              <a:gd name="connsiteY4" fmla="*/ 369944 h 369944"/>
              <a:gd name="connsiteX5" fmla="*/ 123114 w 246228"/>
              <a:gd name="connsiteY5" fmla="*/ 295955 h 369944"/>
              <a:gd name="connsiteX6" fmla="*/ 0 w 246228"/>
              <a:gd name="connsiteY6" fmla="*/ 295955 h 369944"/>
              <a:gd name="connsiteX7" fmla="*/ 0 w 246228"/>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228" h="369944">
                <a:moveTo>
                  <a:pt x="49246" y="369944"/>
                </a:moveTo>
                <a:lnTo>
                  <a:pt x="49246" y="184972"/>
                </a:lnTo>
                <a:lnTo>
                  <a:pt x="0" y="184972"/>
                </a:lnTo>
                <a:lnTo>
                  <a:pt x="123114" y="0"/>
                </a:lnTo>
                <a:lnTo>
                  <a:pt x="246228" y="184972"/>
                </a:lnTo>
                <a:lnTo>
                  <a:pt x="196982" y="184972"/>
                </a:lnTo>
                <a:lnTo>
                  <a:pt x="196982" y="369944"/>
                </a:lnTo>
                <a:lnTo>
                  <a:pt x="49246"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8" tIns="73867" rIns="73989"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5" name="Freeform 24"/>
          <p:cNvSpPr/>
          <p:nvPr/>
        </p:nvSpPr>
        <p:spPr>
          <a:xfrm>
            <a:off x="6255945" y="1700840"/>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MLP classifier</a:t>
            </a:r>
            <a:endParaRPr lang="en-IN" sz="2000" kern="1200" dirty="0">
              <a:solidFill>
                <a:schemeClr val="tx1"/>
              </a:solidFill>
            </a:endParaRPr>
          </a:p>
        </p:txBody>
      </p:sp>
      <p:cxnSp>
        <p:nvCxnSpPr>
          <p:cNvPr id="14" name="Straight Arrow Connector 13"/>
          <p:cNvCxnSpPr/>
          <p:nvPr/>
        </p:nvCxnSpPr>
        <p:spPr>
          <a:xfrm flipV="1">
            <a:off x="3035808" y="5726644"/>
            <a:ext cx="0" cy="27998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ight Arrow 17"/>
          <p:cNvSpPr/>
          <p:nvPr/>
        </p:nvSpPr>
        <p:spPr bwMode="auto">
          <a:xfrm rot="19592604">
            <a:off x="2608225" y="4972675"/>
            <a:ext cx="1411551" cy="54976"/>
          </a:xfrm>
          <a:prstGeom prst="rightArrow">
            <a:avLst/>
          </a:prstGeom>
          <a:solidFill>
            <a:srgbClr val="002060"/>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9" name="Right Arrow 18"/>
          <p:cNvSpPr/>
          <p:nvPr/>
        </p:nvSpPr>
        <p:spPr bwMode="auto">
          <a:xfrm rot="14223050">
            <a:off x="3667434" y="5166429"/>
            <a:ext cx="548640" cy="61403"/>
          </a:xfrm>
          <a:prstGeom prst="rightArrow">
            <a:avLst/>
          </a:prstGeom>
          <a:solidFill>
            <a:srgbClr val="FF0000"/>
          </a:solidFill>
          <a:ln>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31" name="Rectangle 30"/>
          <p:cNvSpPr/>
          <p:nvPr/>
        </p:nvSpPr>
        <p:spPr>
          <a:xfrm>
            <a:off x="2456949" y="2050933"/>
            <a:ext cx="1158600" cy="621243"/>
          </a:xfrm>
          <a:prstGeom prst="rect">
            <a:avLst/>
          </a:prstGeom>
          <a:solidFill>
            <a:schemeClr val="accent3">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32" name="TextBox 31"/>
          <p:cNvSpPr txBox="1"/>
          <p:nvPr/>
        </p:nvSpPr>
        <p:spPr>
          <a:xfrm>
            <a:off x="2311051" y="2164975"/>
            <a:ext cx="1450396" cy="400110"/>
          </a:xfrm>
          <a:prstGeom prst="rect">
            <a:avLst/>
          </a:prstGeom>
          <a:noFill/>
        </p:spPr>
        <p:txBody>
          <a:bodyPr wrap="square" rtlCol="0">
            <a:spAutoFit/>
          </a:bodyPr>
          <a:lstStyle/>
          <a:p>
            <a:pPr algn="ctr"/>
            <a:r>
              <a:rPr lang="en-US" sz="2000" dirty="0" smtClean="0"/>
              <a:t>MLP</a:t>
            </a:r>
            <a:endParaRPr lang="en-US" sz="2000" dirty="0"/>
          </a:p>
        </p:txBody>
      </p:sp>
      <p:cxnSp>
        <p:nvCxnSpPr>
          <p:cNvPr id="36" name="Straight Arrow Connector 35"/>
          <p:cNvCxnSpPr>
            <a:endCxn id="31" idx="2"/>
          </p:cNvCxnSpPr>
          <p:nvPr/>
        </p:nvCxnSpPr>
        <p:spPr>
          <a:xfrm flipV="1">
            <a:off x="3036249" y="2672176"/>
            <a:ext cx="0" cy="317642"/>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1" idx="0"/>
          </p:cNvCxnSpPr>
          <p:nvPr/>
        </p:nvCxnSpPr>
        <p:spPr>
          <a:xfrm flipV="1">
            <a:off x="3036249" y="1815179"/>
            <a:ext cx="0" cy="23575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62112" y="2905880"/>
            <a:ext cx="1171283" cy="430887"/>
          </a:xfrm>
          <a:prstGeom prst="rect">
            <a:avLst/>
          </a:prstGeom>
          <a:noFill/>
        </p:spPr>
        <p:txBody>
          <a:bodyPr wrap="none" rtlCol="0">
            <a:spAutoFit/>
          </a:bodyPr>
          <a:lstStyle/>
          <a:p>
            <a:r>
              <a:rPr lang="en-US" sz="2200" dirty="0" smtClean="0">
                <a:solidFill>
                  <a:srgbClr val="000000"/>
                </a:solidFill>
              </a:rPr>
              <a:t>Features</a:t>
            </a:r>
            <a:endParaRPr lang="en-US" sz="2200" dirty="0">
              <a:solidFill>
                <a:srgbClr val="008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993337701"/>
              </p:ext>
            </p:extLst>
          </p:nvPr>
        </p:nvGraphicFramePr>
        <p:xfrm>
          <a:off x="1981201" y="2943711"/>
          <a:ext cx="2082800" cy="36576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tblGrid>
              <a:tr h="32393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3" name="Rectangle 32"/>
          <p:cNvSpPr/>
          <p:nvPr/>
        </p:nvSpPr>
        <p:spPr>
          <a:xfrm>
            <a:off x="483471" y="1337481"/>
            <a:ext cx="4934690" cy="228112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Rectangle 33"/>
          <p:cNvSpPr/>
          <p:nvPr/>
        </p:nvSpPr>
        <p:spPr>
          <a:xfrm>
            <a:off x="5827594" y="1489881"/>
            <a:ext cx="3254464" cy="2488176"/>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9" name="Rectangle 28"/>
          <p:cNvSpPr/>
          <p:nvPr/>
        </p:nvSpPr>
        <p:spPr>
          <a:xfrm>
            <a:off x="541628" y="5751696"/>
            <a:ext cx="5175194" cy="639689"/>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Rectangle 29"/>
          <p:cNvSpPr/>
          <p:nvPr/>
        </p:nvSpPr>
        <p:spPr>
          <a:xfrm>
            <a:off x="6003544" y="4893246"/>
            <a:ext cx="2835656" cy="1498139"/>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418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Text and Vision </a:t>
            </a:r>
            <a:r>
              <a:rPr lang="en-US" dirty="0"/>
              <a:t>a</a:t>
            </a:r>
            <a:r>
              <a:rPr lang="en-US" dirty="0" smtClean="0"/>
              <a:t>lignment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Aligning Primary (P) and Secondary (S) objects to </a:t>
            </a:r>
            <a:r>
              <a:rPr lang="en-US" dirty="0" err="1" smtClean="0"/>
              <a:t>cliparts</a:t>
            </a:r>
            <a:r>
              <a:rPr lang="en-US" dirty="0" smtClean="0"/>
              <a:t> in the scene </a:t>
            </a:r>
          </a:p>
        </p:txBody>
      </p:sp>
      <p:sp>
        <p:nvSpPr>
          <p:cNvPr id="4" name="TextBox 3"/>
          <p:cNvSpPr txBox="1"/>
          <p:nvPr/>
        </p:nvSpPr>
        <p:spPr>
          <a:xfrm>
            <a:off x="429808" y="4044081"/>
            <a:ext cx="3024592" cy="492443"/>
          </a:xfrm>
          <a:prstGeom prst="rect">
            <a:avLst/>
          </a:prstGeom>
          <a:noFill/>
        </p:spPr>
        <p:txBody>
          <a:bodyPr wrap="square" rtlCol="0">
            <a:spAutoFit/>
          </a:bodyPr>
          <a:lstStyle/>
          <a:p>
            <a:pPr algn="ctr"/>
            <a:r>
              <a:rPr lang="en-US" sz="2600" dirty="0"/>
              <a:t>&lt;</a:t>
            </a:r>
            <a:r>
              <a:rPr lang="en-US" sz="2600" i="1" dirty="0" smtClean="0">
                <a:solidFill>
                  <a:srgbClr val="0070C0"/>
                </a:solidFill>
              </a:rPr>
              <a:t>girl</a:t>
            </a:r>
            <a:r>
              <a:rPr lang="en-US" sz="2600" i="1" dirty="0" smtClean="0"/>
              <a:t>, walking, </a:t>
            </a:r>
            <a:r>
              <a:rPr lang="en-US" sz="2600" i="1" dirty="0" smtClean="0">
                <a:solidFill>
                  <a:srgbClr val="FF0000"/>
                </a:solidFill>
              </a:rPr>
              <a:t>bike</a:t>
            </a:r>
            <a:r>
              <a:rPr lang="en-US" sz="2600" i="1" dirty="0" smtClean="0"/>
              <a:t>&gt;</a:t>
            </a:r>
            <a:endParaRPr lang="en-US" sz="2600" i="1" dirty="0"/>
          </a:p>
        </p:txBody>
      </p:sp>
      <p:grpSp>
        <p:nvGrpSpPr>
          <p:cNvPr id="5" name="Group 4"/>
          <p:cNvGrpSpPr/>
          <p:nvPr/>
        </p:nvGrpSpPr>
        <p:grpSpPr>
          <a:xfrm>
            <a:off x="3978876" y="2968530"/>
            <a:ext cx="3646940" cy="2276551"/>
            <a:chOff x="127000" y="889000"/>
            <a:chExt cx="8890000" cy="5080000"/>
          </a:xfrm>
        </p:grpSpPr>
        <p:pic>
          <p:nvPicPr>
            <p:cNvPr id="6" name="Picture 5"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889000"/>
              <a:ext cx="8890000" cy="5080000"/>
            </a:xfrm>
            <a:prstGeom prst="rect">
              <a:avLst/>
            </a:prstGeom>
          </p:spPr>
        </p:pic>
        <p:sp>
          <p:nvSpPr>
            <p:cNvPr id="7" name="Freeform 6"/>
            <p:cNvSpPr/>
            <p:nvPr/>
          </p:nvSpPr>
          <p:spPr>
            <a:xfrm>
              <a:off x="6085527" y="3128849"/>
              <a:ext cx="906214" cy="1528042"/>
            </a:xfrm>
            <a:custGeom>
              <a:avLst/>
              <a:gdLst>
                <a:gd name="connsiteX0" fmla="*/ 780535 w 906214"/>
                <a:gd name="connsiteY0" fmla="*/ 13230 h 1528042"/>
                <a:gd name="connsiteX1" fmla="*/ 509332 w 906214"/>
                <a:gd name="connsiteY1" fmla="*/ 6615 h 1528042"/>
                <a:gd name="connsiteX2" fmla="*/ 244744 w 906214"/>
                <a:gd name="connsiteY2" fmla="*/ 0 h 1528042"/>
                <a:gd name="connsiteX3" fmla="*/ 79376 w 906214"/>
                <a:gd name="connsiteY3" fmla="*/ 6615 h 1528042"/>
                <a:gd name="connsiteX4" fmla="*/ 46303 w 906214"/>
                <a:gd name="connsiteY4" fmla="*/ 13230 h 1528042"/>
                <a:gd name="connsiteX5" fmla="*/ 26459 w 906214"/>
                <a:gd name="connsiteY5" fmla="*/ 26459 h 1528042"/>
                <a:gd name="connsiteX6" fmla="*/ 0 w 906214"/>
                <a:gd name="connsiteY6" fmla="*/ 59534 h 1528042"/>
                <a:gd name="connsiteX7" fmla="*/ 6614 w 906214"/>
                <a:gd name="connsiteY7" fmla="*/ 119068 h 1528042"/>
                <a:gd name="connsiteX8" fmla="*/ 19844 w 906214"/>
                <a:gd name="connsiteY8" fmla="*/ 132298 h 1528042"/>
                <a:gd name="connsiteX9" fmla="*/ 59532 w 906214"/>
                <a:gd name="connsiteY9" fmla="*/ 152143 h 1528042"/>
                <a:gd name="connsiteX10" fmla="*/ 277817 w 906214"/>
                <a:gd name="connsiteY10" fmla="*/ 145528 h 1528042"/>
                <a:gd name="connsiteX11" fmla="*/ 403497 w 906214"/>
                <a:gd name="connsiteY11" fmla="*/ 145528 h 1528042"/>
                <a:gd name="connsiteX12" fmla="*/ 410111 w 906214"/>
                <a:gd name="connsiteY12" fmla="*/ 165372 h 1528042"/>
                <a:gd name="connsiteX13" fmla="*/ 396882 w 906214"/>
                <a:gd name="connsiteY13" fmla="*/ 304285 h 1528042"/>
                <a:gd name="connsiteX14" fmla="*/ 390267 w 906214"/>
                <a:gd name="connsiteY14" fmla="*/ 429968 h 1528042"/>
                <a:gd name="connsiteX15" fmla="*/ 370423 w 906214"/>
                <a:gd name="connsiteY15" fmla="*/ 469658 h 1528042"/>
                <a:gd name="connsiteX16" fmla="*/ 350579 w 906214"/>
                <a:gd name="connsiteY16" fmla="*/ 489503 h 1528042"/>
                <a:gd name="connsiteX17" fmla="*/ 337350 w 906214"/>
                <a:gd name="connsiteY17" fmla="*/ 509347 h 1528042"/>
                <a:gd name="connsiteX18" fmla="*/ 304276 w 906214"/>
                <a:gd name="connsiteY18" fmla="*/ 535807 h 1528042"/>
                <a:gd name="connsiteX19" fmla="*/ 291047 w 906214"/>
                <a:gd name="connsiteY19" fmla="*/ 555652 h 1528042"/>
                <a:gd name="connsiteX20" fmla="*/ 271203 w 906214"/>
                <a:gd name="connsiteY20" fmla="*/ 562267 h 1528042"/>
                <a:gd name="connsiteX21" fmla="*/ 264588 w 906214"/>
                <a:gd name="connsiteY21" fmla="*/ 582111 h 1528042"/>
                <a:gd name="connsiteX22" fmla="*/ 251358 w 906214"/>
                <a:gd name="connsiteY22" fmla="*/ 595341 h 1528042"/>
                <a:gd name="connsiteX23" fmla="*/ 211670 w 906214"/>
                <a:gd name="connsiteY23" fmla="*/ 648260 h 1528042"/>
                <a:gd name="connsiteX24" fmla="*/ 191826 w 906214"/>
                <a:gd name="connsiteY24" fmla="*/ 707794 h 1528042"/>
                <a:gd name="connsiteX25" fmla="*/ 185211 w 906214"/>
                <a:gd name="connsiteY25" fmla="*/ 727639 h 1528042"/>
                <a:gd name="connsiteX26" fmla="*/ 178597 w 906214"/>
                <a:gd name="connsiteY26" fmla="*/ 767328 h 1528042"/>
                <a:gd name="connsiteX27" fmla="*/ 165367 w 906214"/>
                <a:gd name="connsiteY27" fmla="*/ 807018 h 1528042"/>
                <a:gd name="connsiteX28" fmla="*/ 158753 w 906214"/>
                <a:gd name="connsiteY28" fmla="*/ 826863 h 1528042"/>
                <a:gd name="connsiteX29" fmla="*/ 152138 w 906214"/>
                <a:gd name="connsiteY29" fmla="*/ 859937 h 1528042"/>
                <a:gd name="connsiteX30" fmla="*/ 138908 w 906214"/>
                <a:gd name="connsiteY30" fmla="*/ 959161 h 1528042"/>
                <a:gd name="connsiteX31" fmla="*/ 132294 w 906214"/>
                <a:gd name="connsiteY31" fmla="*/ 1137763 h 1528042"/>
                <a:gd name="connsiteX32" fmla="*/ 138908 w 906214"/>
                <a:gd name="connsiteY32" fmla="*/ 1197297 h 1528042"/>
                <a:gd name="connsiteX33" fmla="*/ 145523 w 906214"/>
                <a:gd name="connsiteY33" fmla="*/ 1217142 h 1528042"/>
                <a:gd name="connsiteX34" fmla="*/ 152138 w 906214"/>
                <a:gd name="connsiteY34" fmla="*/ 1243601 h 1528042"/>
                <a:gd name="connsiteX35" fmla="*/ 165367 w 906214"/>
                <a:gd name="connsiteY35" fmla="*/ 1289906 h 1528042"/>
                <a:gd name="connsiteX36" fmla="*/ 171982 w 906214"/>
                <a:gd name="connsiteY36" fmla="*/ 1322980 h 1528042"/>
                <a:gd name="connsiteX37" fmla="*/ 185211 w 906214"/>
                <a:gd name="connsiteY37" fmla="*/ 1375899 h 1528042"/>
                <a:gd name="connsiteX38" fmla="*/ 191826 w 906214"/>
                <a:gd name="connsiteY38" fmla="*/ 1408974 h 1528042"/>
                <a:gd name="connsiteX39" fmla="*/ 205056 w 906214"/>
                <a:gd name="connsiteY39" fmla="*/ 1448663 h 1528042"/>
                <a:gd name="connsiteX40" fmla="*/ 211670 w 906214"/>
                <a:gd name="connsiteY40" fmla="*/ 1468508 h 1528042"/>
                <a:gd name="connsiteX41" fmla="*/ 224900 w 906214"/>
                <a:gd name="connsiteY41" fmla="*/ 1481738 h 1528042"/>
                <a:gd name="connsiteX42" fmla="*/ 238129 w 906214"/>
                <a:gd name="connsiteY42" fmla="*/ 1501583 h 1528042"/>
                <a:gd name="connsiteX43" fmla="*/ 257973 w 906214"/>
                <a:gd name="connsiteY43" fmla="*/ 1508198 h 1528042"/>
                <a:gd name="connsiteX44" fmla="*/ 310891 w 906214"/>
                <a:gd name="connsiteY44" fmla="*/ 1528042 h 1528042"/>
                <a:gd name="connsiteX45" fmla="*/ 410111 w 906214"/>
                <a:gd name="connsiteY45" fmla="*/ 1514812 h 1528042"/>
                <a:gd name="connsiteX46" fmla="*/ 449800 w 906214"/>
                <a:gd name="connsiteY46" fmla="*/ 1488353 h 1528042"/>
                <a:gd name="connsiteX47" fmla="*/ 496102 w 906214"/>
                <a:gd name="connsiteY47" fmla="*/ 1435434 h 1528042"/>
                <a:gd name="connsiteX48" fmla="*/ 529176 w 906214"/>
                <a:gd name="connsiteY48" fmla="*/ 1336210 h 1528042"/>
                <a:gd name="connsiteX49" fmla="*/ 542405 w 906214"/>
                <a:gd name="connsiteY49" fmla="*/ 1296521 h 1528042"/>
                <a:gd name="connsiteX50" fmla="*/ 549020 w 906214"/>
                <a:gd name="connsiteY50" fmla="*/ 1256831 h 1528042"/>
                <a:gd name="connsiteX51" fmla="*/ 562249 w 906214"/>
                <a:gd name="connsiteY51" fmla="*/ 1144378 h 1528042"/>
                <a:gd name="connsiteX52" fmla="*/ 568864 w 906214"/>
                <a:gd name="connsiteY52" fmla="*/ 1117918 h 1528042"/>
                <a:gd name="connsiteX53" fmla="*/ 575479 w 906214"/>
                <a:gd name="connsiteY53" fmla="*/ 1064999 h 1528042"/>
                <a:gd name="connsiteX54" fmla="*/ 601938 w 906214"/>
                <a:gd name="connsiteY54" fmla="*/ 1012080 h 1528042"/>
                <a:gd name="connsiteX55" fmla="*/ 621782 w 906214"/>
                <a:gd name="connsiteY55" fmla="*/ 1005465 h 1528042"/>
                <a:gd name="connsiteX56" fmla="*/ 641626 w 906214"/>
                <a:gd name="connsiteY56" fmla="*/ 1012080 h 1528042"/>
                <a:gd name="connsiteX57" fmla="*/ 668085 w 906214"/>
                <a:gd name="connsiteY57" fmla="*/ 1071614 h 1528042"/>
                <a:gd name="connsiteX58" fmla="*/ 674699 w 906214"/>
                <a:gd name="connsiteY58" fmla="*/ 1091459 h 1528042"/>
                <a:gd name="connsiteX59" fmla="*/ 687929 w 906214"/>
                <a:gd name="connsiteY59" fmla="*/ 1111303 h 1528042"/>
                <a:gd name="connsiteX60" fmla="*/ 754076 w 906214"/>
                <a:gd name="connsiteY60" fmla="*/ 1144378 h 1528042"/>
                <a:gd name="connsiteX61" fmla="*/ 806993 w 906214"/>
                <a:gd name="connsiteY61" fmla="*/ 1131148 h 1528042"/>
                <a:gd name="connsiteX62" fmla="*/ 840067 w 906214"/>
                <a:gd name="connsiteY62" fmla="*/ 1104688 h 1528042"/>
                <a:gd name="connsiteX63" fmla="*/ 859911 w 906214"/>
                <a:gd name="connsiteY63" fmla="*/ 1045154 h 1528042"/>
                <a:gd name="connsiteX64" fmla="*/ 873141 w 906214"/>
                <a:gd name="connsiteY64" fmla="*/ 1005465 h 1528042"/>
                <a:gd name="connsiteX65" fmla="*/ 886370 w 906214"/>
                <a:gd name="connsiteY65" fmla="*/ 945931 h 1528042"/>
                <a:gd name="connsiteX66" fmla="*/ 892985 w 906214"/>
                <a:gd name="connsiteY66" fmla="*/ 899627 h 1528042"/>
                <a:gd name="connsiteX67" fmla="*/ 906214 w 906214"/>
                <a:gd name="connsiteY67" fmla="*/ 701179 h 1528042"/>
                <a:gd name="connsiteX68" fmla="*/ 899599 w 906214"/>
                <a:gd name="connsiteY68" fmla="*/ 482888 h 1528042"/>
                <a:gd name="connsiteX69" fmla="*/ 886370 w 906214"/>
                <a:gd name="connsiteY69" fmla="*/ 443198 h 1528042"/>
                <a:gd name="connsiteX70" fmla="*/ 866526 w 906214"/>
                <a:gd name="connsiteY70" fmla="*/ 429968 h 1528042"/>
                <a:gd name="connsiteX71" fmla="*/ 840067 w 906214"/>
                <a:gd name="connsiteY71" fmla="*/ 403509 h 1528042"/>
                <a:gd name="connsiteX72" fmla="*/ 806993 w 906214"/>
                <a:gd name="connsiteY72" fmla="*/ 370434 h 1528042"/>
                <a:gd name="connsiteX73" fmla="*/ 767305 w 906214"/>
                <a:gd name="connsiteY73" fmla="*/ 357205 h 1528042"/>
                <a:gd name="connsiteX74" fmla="*/ 747461 w 906214"/>
                <a:gd name="connsiteY74" fmla="*/ 350590 h 1528042"/>
                <a:gd name="connsiteX75" fmla="*/ 727617 w 906214"/>
                <a:gd name="connsiteY75" fmla="*/ 284441 h 1528042"/>
                <a:gd name="connsiteX76" fmla="*/ 721002 w 906214"/>
                <a:gd name="connsiteY76" fmla="*/ 264596 h 1528042"/>
                <a:gd name="connsiteX77" fmla="*/ 734232 w 906214"/>
                <a:gd name="connsiteY77" fmla="*/ 224906 h 1528042"/>
                <a:gd name="connsiteX78" fmla="*/ 773920 w 906214"/>
                <a:gd name="connsiteY78" fmla="*/ 198447 h 1528042"/>
                <a:gd name="connsiteX79" fmla="*/ 793764 w 906214"/>
                <a:gd name="connsiteY79" fmla="*/ 185217 h 1528042"/>
                <a:gd name="connsiteX80" fmla="*/ 866526 w 906214"/>
                <a:gd name="connsiteY80" fmla="*/ 165372 h 1528042"/>
                <a:gd name="connsiteX81" fmla="*/ 886370 w 906214"/>
                <a:gd name="connsiteY81" fmla="*/ 152143 h 1528042"/>
                <a:gd name="connsiteX82" fmla="*/ 899599 w 906214"/>
                <a:gd name="connsiteY82" fmla="*/ 112453 h 1528042"/>
                <a:gd name="connsiteX83" fmla="*/ 873141 w 906214"/>
                <a:gd name="connsiteY83" fmla="*/ 33074 h 1528042"/>
                <a:gd name="connsiteX84" fmla="*/ 853296 w 906214"/>
                <a:gd name="connsiteY84" fmla="*/ 19845 h 1528042"/>
                <a:gd name="connsiteX85" fmla="*/ 780535 w 906214"/>
                <a:gd name="connsiteY85" fmla="*/ 13230 h 15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06214" h="1528042">
                  <a:moveTo>
                    <a:pt x="780535" y="13230"/>
                  </a:moveTo>
                  <a:cubicBezTo>
                    <a:pt x="723208" y="11025"/>
                    <a:pt x="776692" y="6615"/>
                    <a:pt x="509332" y="6615"/>
                  </a:cubicBezTo>
                  <a:cubicBezTo>
                    <a:pt x="421108" y="6615"/>
                    <a:pt x="332940" y="2205"/>
                    <a:pt x="244744" y="0"/>
                  </a:cubicBezTo>
                  <a:cubicBezTo>
                    <a:pt x="189621" y="2205"/>
                    <a:pt x="134421" y="2945"/>
                    <a:pt x="79376" y="6615"/>
                  </a:cubicBezTo>
                  <a:cubicBezTo>
                    <a:pt x="68158" y="7363"/>
                    <a:pt x="56830" y="9282"/>
                    <a:pt x="46303" y="13230"/>
                  </a:cubicBezTo>
                  <a:cubicBezTo>
                    <a:pt x="38859" y="16021"/>
                    <a:pt x="32667" y="21493"/>
                    <a:pt x="26459" y="26459"/>
                  </a:cubicBezTo>
                  <a:cubicBezTo>
                    <a:pt x="12993" y="37232"/>
                    <a:pt x="9823" y="44798"/>
                    <a:pt x="0" y="59534"/>
                  </a:cubicBezTo>
                  <a:cubicBezTo>
                    <a:pt x="2205" y="79379"/>
                    <a:pt x="1361" y="99805"/>
                    <a:pt x="6614" y="119068"/>
                  </a:cubicBezTo>
                  <a:cubicBezTo>
                    <a:pt x="8255" y="125085"/>
                    <a:pt x="14974" y="128402"/>
                    <a:pt x="19844" y="132298"/>
                  </a:cubicBezTo>
                  <a:cubicBezTo>
                    <a:pt x="38163" y="146953"/>
                    <a:pt x="38572" y="145156"/>
                    <a:pt x="59532" y="152143"/>
                  </a:cubicBezTo>
                  <a:lnTo>
                    <a:pt x="277817" y="145528"/>
                  </a:lnTo>
                  <a:cubicBezTo>
                    <a:pt x="393997" y="140584"/>
                    <a:pt x="335586" y="131945"/>
                    <a:pt x="403497" y="145528"/>
                  </a:cubicBezTo>
                  <a:cubicBezTo>
                    <a:pt x="405702" y="152143"/>
                    <a:pt x="410111" y="158400"/>
                    <a:pt x="410111" y="165372"/>
                  </a:cubicBezTo>
                  <a:cubicBezTo>
                    <a:pt x="410111" y="258311"/>
                    <a:pt x="410874" y="248320"/>
                    <a:pt x="396882" y="304285"/>
                  </a:cubicBezTo>
                  <a:cubicBezTo>
                    <a:pt x="394677" y="346179"/>
                    <a:pt x="394065" y="388188"/>
                    <a:pt x="390267" y="429968"/>
                  </a:cubicBezTo>
                  <a:cubicBezTo>
                    <a:pt x="389049" y="443362"/>
                    <a:pt x="378499" y="459966"/>
                    <a:pt x="370423" y="469658"/>
                  </a:cubicBezTo>
                  <a:cubicBezTo>
                    <a:pt x="364434" y="476845"/>
                    <a:pt x="356568" y="482316"/>
                    <a:pt x="350579" y="489503"/>
                  </a:cubicBezTo>
                  <a:cubicBezTo>
                    <a:pt x="345490" y="495610"/>
                    <a:pt x="342316" y="503139"/>
                    <a:pt x="337350" y="509347"/>
                  </a:cubicBezTo>
                  <a:cubicBezTo>
                    <a:pt x="326578" y="522812"/>
                    <a:pt x="319010" y="525984"/>
                    <a:pt x="304276" y="535807"/>
                  </a:cubicBezTo>
                  <a:cubicBezTo>
                    <a:pt x="299866" y="542422"/>
                    <a:pt x="297255" y="550685"/>
                    <a:pt x="291047" y="555652"/>
                  </a:cubicBezTo>
                  <a:cubicBezTo>
                    <a:pt x="285603" y="560008"/>
                    <a:pt x="276133" y="557337"/>
                    <a:pt x="271203" y="562267"/>
                  </a:cubicBezTo>
                  <a:cubicBezTo>
                    <a:pt x="266273" y="567197"/>
                    <a:pt x="268175" y="576132"/>
                    <a:pt x="264588" y="582111"/>
                  </a:cubicBezTo>
                  <a:cubicBezTo>
                    <a:pt x="261379" y="587459"/>
                    <a:pt x="255100" y="590352"/>
                    <a:pt x="251358" y="595341"/>
                  </a:cubicBezTo>
                  <a:cubicBezTo>
                    <a:pt x="206481" y="655179"/>
                    <a:pt x="242011" y="617919"/>
                    <a:pt x="211670" y="648260"/>
                  </a:cubicBezTo>
                  <a:lnTo>
                    <a:pt x="191826" y="707794"/>
                  </a:lnTo>
                  <a:lnTo>
                    <a:pt x="185211" y="727639"/>
                  </a:lnTo>
                  <a:cubicBezTo>
                    <a:pt x="183006" y="740869"/>
                    <a:pt x="181850" y="754316"/>
                    <a:pt x="178597" y="767328"/>
                  </a:cubicBezTo>
                  <a:cubicBezTo>
                    <a:pt x="175215" y="780857"/>
                    <a:pt x="169777" y="793788"/>
                    <a:pt x="165367" y="807018"/>
                  </a:cubicBezTo>
                  <a:cubicBezTo>
                    <a:pt x="163162" y="813633"/>
                    <a:pt x="160121" y="820026"/>
                    <a:pt x="158753" y="826863"/>
                  </a:cubicBezTo>
                  <a:cubicBezTo>
                    <a:pt x="156548" y="837888"/>
                    <a:pt x="153986" y="848847"/>
                    <a:pt x="152138" y="859937"/>
                  </a:cubicBezTo>
                  <a:cubicBezTo>
                    <a:pt x="147573" y="887326"/>
                    <a:pt x="142253" y="932403"/>
                    <a:pt x="138908" y="959161"/>
                  </a:cubicBezTo>
                  <a:cubicBezTo>
                    <a:pt x="136703" y="1018695"/>
                    <a:pt x="132294" y="1078188"/>
                    <a:pt x="132294" y="1137763"/>
                  </a:cubicBezTo>
                  <a:cubicBezTo>
                    <a:pt x="132294" y="1157730"/>
                    <a:pt x="135626" y="1177602"/>
                    <a:pt x="138908" y="1197297"/>
                  </a:cubicBezTo>
                  <a:cubicBezTo>
                    <a:pt x="140054" y="1204175"/>
                    <a:pt x="143607" y="1210437"/>
                    <a:pt x="145523" y="1217142"/>
                  </a:cubicBezTo>
                  <a:cubicBezTo>
                    <a:pt x="148021" y="1225883"/>
                    <a:pt x="149640" y="1234860"/>
                    <a:pt x="152138" y="1243601"/>
                  </a:cubicBezTo>
                  <a:cubicBezTo>
                    <a:pt x="163189" y="1282279"/>
                    <a:pt x="155027" y="1243372"/>
                    <a:pt x="165367" y="1289906"/>
                  </a:cubicBezTo>
                  <a:cubicBezTo>
                    <a:pt x="167806" y="1300881"/>
                    <a:pt x="169454" y="1312025"/>
                    <a:pt x="171982" y="1322980"/>
                  </a:cubicBezTo>
                  <a:cubicBezTo>
                    <a:pt x="176070" y="1340697"/>
                    <a:pt x="181645" y="1358070"/>
                    <a:pt x="185211" y="1375899"/>
                  </a:cubicBezTo>
                  <a:cubicBezTo>
                    <a:pt x="187416" y="1386924"/>
                    <a:pt x="188868" y="1398127"/>
                    <a:pt x="191826" y="1408974"/>
                  </a:cubicBezTo>
                  <a:cubicBezTo>
                    <a:pt x="195495" y="1422428"/>
                    <a:pt x="200646" y="1435433"/>
                    <a:pt x="205056" y="1448663"/>
                  </a:cubicBezTo>
                  <a:cubicBezTo>
                    <a:pt x="207261" y="1455278"/>
                    <a:pt x="206740" y="1463578"/>
                    <a:pt x="211670" y="1468508"/>
                  </a:cubicBezTo>
                  <a:cubicBezTo>
                    <a:pt x="216080" y="1472918"/>
                    <a:pt x="221004" y="1476868"/>
                    <a:pt x="224900" y="1481738"/>
                  </a:cubicBezTo>
                  <a:cubicBezTo>
                    <a:pt x="229866" y="1487946"/>
                    <a:pt x="231921" y="1496616"/>
                    <a:pt x="238129" y="1501583"/>
                  </a:cubicBezTo>
                  <a:cubicBezTo>
                    <a:pt x="243573" y="1505939"/>
                    <a:pt x="251737" y="1505080"/>
                    <a:pt x="257973" y="1508198"/>
                  </a:cubicBezTo>
                  <a:cubicBezTo>
                    <a:pt x="303392" y="1530908"/>
                    <a:pt x="247082" y="1515280"/>
                    <a:pt x="310891" y="1528042"/>
                  </a:cubicBezTo>
                  <a:cubicBezTo>
                    <a:pt x="316526" y="1527572"/>
                    <a:pt x="386269" y="1528057"/>
                    <a:pt x="410111" y="1514812"/>
                  </a:cubicBezTo>
                  <a:cubicBezTo>
                    <a:pt x="424010" y="1507090"/>
                    <a:pt x="449800" y="1488353"/>
                    <a:pt x="449800" y="1488353"/>
                  </a:cubicBezTo>
                  <a:cubicBezTo>
                    <a:pt x="480668" y="1442048"/>
                    <a:pt x="463028" y="1457483"/>
                    <a:pt x="496102" y="1435434"/>
                  </a:cubicBezTo>
                  <a:lnTo>
                    <a:pt x="529176" y="1336210"/>
                  </a:lnTo>
                  <a:cubicBezTo>
                    <a:pt x="529177" y="1336206"/>
                    <a:pt x="542404" y="1296526"/>
                    <a:pt x="542405" y="1296521"/>
                  </a:cubicBezTo>
                  <a:cubicBezTo>
                    <a:pt x="544610" y="1283291"/>
                    <a:pt x="547247" y="1270126"/>
                    <a:pt x="549020" y="1256831"/>
                  </a:cubicBezTo>
                  <a:cubicBezTo>
                    <a:pt x="552556" y="1230309"/>
                    <a:pt x="557648" y="1171988"/>
                    <a:pt x="562249" y="1144378"/>
                  </a:cubicBezTo>
                  <a:cubicBezTo>
                    <a:pt x="563744" y="1135410"/>
                    <a:pt x="567369" y="1126886"/>
                    <a:pt x="568864" y="1117918"/>
                  </a:cubicBezTo>
                  <a:cubicBezTo>
                    <a:pt x="571787" y="1100383"/>
                    <a:pt x="571754" y="1082381"/>
                    <a:pt x="575479" y="1064999"/>
                  </a:cubicBezTo>
                  <a:cubicBezTo>
                    <a:pt x="579372" y="1046830"/>
                    <a:pt x="583904" y="1022900"/>
                    <a:pt x="601938" y="1012080"/>
                  </a:cubicBezTo>
                  <a:cubicBezTo>
                    <a:pt x="607917" y="1008493"/>
                    <a:pt x="615167" y="1007670"/>
                    <a:pt x="621782" y="1005465"/>
                  </a:cubicBezTo>
                  <a:cubicBezTo>
                    <a:pt x="628397" y="1007670"/>
                    <a:pt x="636182" y="1007724"/>
                    <a:pt x="641626" y="1012080"/>
                  </a:cubicBezTo>
                  <a:cubicBezTo>
                    <a:pt x="655919" y="1023515"/>
                    <a:pt x="664044" y="1059489"/>
                    <a:pt x="668085" y="1071614"/>
                  </a:cubicBezTo>
                  <a:cubicBezTo>
                    <a:pt x="670290" y="1078229"/>
                    <a:pt x="670831" y="1085657"/>
                    <a:pt x="674699" y="1091459"/>
                  </a:cubicBezTo>
                  <a:cubicBezTo>
                    <a:pt x="679109" y="1098074"/>
                    <a:pt x="681946" y="1106068"/>
                    <a:pt x="687929" y="1111303"/>
                  </a:cubicBezTo>
                  <a:cubicBezTo>
                    <a:pt x="719432" y="1138869"/>
                    <a:pt x="721197" y="1136158"/>
                    <a:pt x="754076" y="1144378"/>
                  </a:cubicBezTo>
                  <a:cubicBezTo>
                    <a:pt x="755724" y="1144048"/>
                    <a:pt x="800213" y="1136572"/>
                    <a:pt x="806993" y="1131148"/>
                  </a:cubicBezTo>
                  <a:cubicBezTo>
                    <a:pt x="849736" y="1096953"/>
                    <a:pt x="790189" y="1121315"/>
                    <a:pt x="840067" y="1104688"/>
                  </a:cubicBezTo>
                  <a:lnTo>
                    <a:pt x="859911" y="1045154"/>
                  </a:lnTo>
                  <a:lnTo>
                    <a:pt x="873141" y="1005465"/>
                  </a:lnTo>
                  <a:cubicBezTo>
                    <a:pt x="879085" y="981686"/>
                    <a:pt x="882173" y="971115"/>
                    <a:pt x="886370" y="945931"/>
                  </a:cubicBezTo>
                  <a:cubicBezTo>
                    <a:pt x="888933" y="930552"/>
                    <a:pt x="890780" y="915062"/>
                    <a:pt x="892985" y="899627"/>
                  </a:cubicBezTo>
                  <a:cubicBezTo>
                    <a:pt x="894635" y="876519"/>
                    <a:pt x="906214" y="718252"/>
                    <a:pt x="906214" y="701179"/>
                  </a:cubicBezTo>
                  <a:cubicBezTo>
                    <a:pt x="906214" y="628382"/>
                    <a:pt x="905182" y="555471"/>
                    <a:pt x="899599" y="482888"/>
                  </a:cubicBezTo>
                  <a:cubicBezTo>
                    <a:pt x="898529" y="468984"/>
                    <a:pt x="897973" y="450934"/>
                    <a:pt x="886370" y="443198"/>
                  </a:cubicBezTo>
                  <a:lnTo>
                    <a:pt x="866526" y="429968"/>
                  </a:lnTo>
                  <a:cubicBezTo>
                    <a:pt x="852093" y="386670"/>
                    <a:pt x="872139" y="429168"/>
                    <a:pt x="840067" y="403509"/>
                  </a:cubicBezTo>
                  <a:cubicBezTo>
                    <a:pt x="804238" y="374844"/>
                    <a:pt x="851643" y="390278"/>
                    <a:pt x="806993" y="370434"/>
                  </a:cubicBezTo>
                  <a:cubicBezTo>
                    <a:pt x="794250" y="364770"/>
                    <a:pt x="780534" y="361615"/>
                    <a:pt x="767305" y="357205"/>
                  </a:cubicBezTo>
                  <a:lnTo>
                    <a:pt x="747461" y="350590"/>
                  </a:lnTo>
                  <a:cubicBezTo>
                    <a:pt x="737464" y="310603"/>
                    <a:pt x="743720" y="332752"/>
                    <a:pt x="727617" y="284441"/>
                  </a:cubicBezTo>
                  <a:lnTo>
                    <a:pt x="721002" y="264596"/>
                  </a:lnTo>
                  <a:cubicBezTo>
                    <a:pt x="725412" y="251366"/>
                    <a:pt x="722629" y="232642"/>
                    <a:pt x="734232" y="224906"/>
                  </a:cubicBezTo>
                  <a:lnTo>
                    <a:pt x="773920" y="198447"/>
                  </a:lnTo>
                  <a:cubicBezTo>
                    <a:pt x="780535" y="194037"/>
                    <a:pt x="785968" y="186776"/>
                    <a:pt x="793764" y="185217"/>
                  </a:cubicBezTo>
                  <a:cubicBezTo>
                    <a:pt x="811516" y="181667"/>
                    <a:pt x="852137" y="174964"/>
                    <a:pt x="866526" y="165372"/>
                  </a:cubicBezTo>
                  <a:lnTo>
                    <a:pt x="886370" y="152143"/>
                  </a:lnTo>
                  <a:cubicBezTo>
                    <a:pt x="890780" y="138913"/>
                    <a:pt x="901891" y="126209"/>
                    <a:pt x="899599" y="112453"/>
                  </a:cubicBezTo>
                  <a:cubicBezTo>
                    <a:pt x="895217" y="86160"/>
                    <a:pt x="893648" y="53581"/>
                    <a:pt x="873141" y="33074"/>
                  </a:cubicBezTo>
                  <a:cubicBezTo>
                    <a:pt x="867519" y="27452"/>
                    <a:pt x="860407" y="23400"/>
                    <a:pt x="853296" y="19845"/>
                  </a:cubicBezTo>
                  <a:cubicBezTo>
                    <a:pt x="838671" y="12533"/>
                    <a:pt x="837862" y="15435"/>
                    <a:pt x="780535" y="132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sp>
          <p:nvSpPr>
            <p:cNvPr id="8" name="Freeform 7"/>
            <p:cNvSpPr/>
            <p:nvPr/>
          </p:nvSpPr>
          <p:spPr>
            <a:xfrm>
              <a:off x="7183567" y="3261147"/>
              <a:ext cx="1075745" cy="2090309"/>
            </a:xfrm>
            <a:custGeom>
              <a:avLst/>
              <a:gdLst>
                <a:gd name="connsiteX0" fmla="*/ 608553 w 1075745"/>
                <a:gd name="connsiteY0" fmla="*/ 6615 h 2090309"/>
                <a:gd name="connsiteX1" fmla="*/ 515947 w 1075745"/>
                <a:gd name="connsiteY1" fmla="*/ 13230 h 2090309"/>
                <a:gd name="connsiteX2" fmla="*/ 476259 w 1075745"/>
                <a:gd name="connsiteY2" fmla="*/ 26459 h 2090309"/>
                <a:gd name="connsiteX3" fmla="*/ 436571 w 1075745"/>
                <a:gd name="connsiteY3" fmla="*/ 52919 h 2090309"/>
                <a:gd name="connsiteX4" fmla="*/ 403497 w 1075745"/>
                <a:gd name="connsiteY4" fmla="*/ 85994 h 2090309"/>
                <a:gd name="connsiteX5" fmla="*/ 396883 w 1075745"/>
                <a:gd name="connsiteY5" fmla="*/ 105838 h 2090309"/>
                <a:gd name="connsiteX6" fmla="*/ 383653 w 1075745"/>
                <a:gd name="connsiteY6" fmla="*/ 119068 h 2090309"/>
                <a:gd name="connsiteX7" fmla="*/ 370424 w 1075745"/>
                <a:gd name="connsiteY7" fmla="*/ 158758 h 2090309"/>
                <a:gd name="connsiteX8" fmla="*/ 363809 w 1075745"/>
                <a:gd name="connsiteY8" fmla="*/ 178602 h 2090309"/>
                <a:gd name="connsiteX9" fmla="*/ 357194 w 1075745"/>
                <a:gd name="connsiteY9" fmla="*/ 277826 h 2090309"/>
                <a:gd name="connsiteX10" fmla="*/ 330736 w 1075745"/>
                <a:gd name="connsiteY10" fmla="*/ 337360 h 2090309"/>
                <a:gd name="connsiteX11" fmla="*/ 310891 w 1075745"/>
                <a:gd name="connsiteY11" fmla="*/ 377049 h 2090309"/>
                <a:gd name="connsiteX12" fmla="*/ 304277 w 1075745"/>
                <a:gd name="connsiteY12" fmla="*/ 396894 h 2090309"/>
                <a:gd name="connsiteX13" fmla="*/ 291047 w 1075745"/>
                <a:gd name="connsiteY13" fmla="*/ 449813 h 2090309"/>
                <a:gd name="connsiteX14" fmla="*/ 284433 w 1075745"/>
                <a:gd name="connsiteY14" fmla="*/ 469658 h 2090309"/>
                <a:gd name="connsiteX15" fmla="*/ 244744 w 1075745"/>
                <a:gd name="connsiteY15" fmla="*/ 482888 h 2090309"/>
                <a:gd name="connsiteX16" fmla="*/ 218286 w 1075745"/>
                <a:gd name="connsiteY16" fmla="*/ 476273 h 2090309"/>
                <a:gd name="connsiteX17" fmla="*/ 205056 w 1075745"/>
                <a:gd name="connsiteY17" fmla="*/ 463043 h 2090309"/>
                <a:gd name="connsiteX18" fmla="*/ 185212 w 1075745"/>
                <a:gd name="connsiteY18" fmla="*/ 396894 h 2090309"/>
                <a:gd name="connsiteX19" fmla="*/ 171983 w 1075745"/>
                <a:gd name="connsiteY19" fmla="*/ 357205 h 2090309"/>
                <a:gd name="connsiteX20" fmla="*/ 145524 w 1075745"/>
                <a:gd name="connsiteY20" fmla="*/ 324130 h 2090309"/>
                <a:gd name="connsiteX21" fmla="*/ 132294 w 1075745"/>
                <a:gd name="connsiteY21" fmla="*/ 310900 h 2090309"/>
                <a:gd name="connsiteX22" fmla="*/ 119065 w 1075745"/>
                <a:gd name="connsiteY22" fmla="*/ 291056 h 2090309"/>
                <a:gd name="connsiteX23" fmla="*/ 99221 w 1075745"/>
                <a:gd name="connsiteY23" fmla="*/ 277826 h 2090309"/>
                <a:gd name="connsiteX24" fmla="*/ 19845 w 1075745"/>
                <a:gd name="connsiteY24" fmla="*/ 297670 h 2090309"/>
                <a:gd name="connsiteX25" fmla="*/ 6615 w 1075745"/>
                <a:gd name="connsiteY25" fmla="*/ 317515 h 2090309"/>
                <a:gd name="connsiteX26" fmla="*/ 0 w 1075745"/>
                <a:gd name="connsiteY26" fmla="*/ 343975 h 2090309"/>
                <a:gd name="connsiteX27" fmla="*/ 13230 w 1075745"/>
                <a:gd name="connsiteY27" fmla="*/ 489503 h 2090309"/>
                <a:gd name="connsiteX28" fmla="*/ 26459 w 1075745"/>
                <a:gd name="connsiteY28" fmla="*/ 555652 h 2090309"/>
                <a:gd name="connsiteX29" fmla="*/ 33074 w 1075745"/>
                <a:gd name="connsiteY29" fmla="*/ 608571 h 2090309"/>
                <a:gd name="connsiteX30" fmla="*/ 46303 w 1075745"/>
                <a:gd name="connsiteY30" fmla="*/ 648260 h 2090309"/>
                <a:gd name="connsiteX31" fmla="*/ 59533 w 1075745"/>
                <a:gd name="connsiteY31" fmla="*/ 661490 h 2090309"/>
                <a:gd name="connsiteX32" fmla="*/ 85992 w 1075745"/>
                <a:gd name="connsiteY32" fmla="*/ 694565 h 2090309"/>
                <a:gd name="connsiteX33" fmla="*/ 125680 w 1075745"/>
                <a:gd name="connsiteY33" fmla="*/ 714409 h 2090309"/>
                <a:gd name="connsiteX34" fmla="*/ 145524 w 1075745"/>
                <a:gd name="connsiteY34" fmla="*/ 727639 h 2090309"/>
                <a:gd name="connsiteX35" fmla="*/ 205056 w 1075745"/>
                <a:gd name="connsiteY35" fmla="*/ 740869 h 2090309"/>
                <a:gd name="connsiteX36" fmla="*/ 330736 w 1075745"/>
                <a:gd name="connsiteY36" fmla="*/ 747484 h 2090309"/>
                <a:gd name="connsiteX37" fmla="*/ 363809 w 1075745"/>
                <a:gd name="connsiteY37" fmla="*/ 932701 h 2090309"/>
                <a:gd name="connsiteX38" fmla="*/ 350580 w 1075745"/>
                <a:gd name="connsiteY38" fmla="*/ 992235 h 2090309"/>
                <a:gd name="connsiteX39" fmla="*/ 330736 w 1075745"/>
                <a:gd name="connsiteY39" fmla="*/ 1144378 h 2090309"/>
                <a:gd name="connsiteX40" fmla="*/ 317506 w 1075745"/>
                <a:gd name="connsiteY40" fmla="*/ 1210527 h 2090309"/>
                <a:gd name="connsiteX41" fmla="*/ 310891 w 1075745"/>
                <a:gd name="connsiteY41" fmla="*/ 1243601 h 2090309"/>
                <a:gd name="connsiteX42" fmla="*/ 304277 w 1075745"/>
                <a:gd name="connsiteY42" fmla="*/ 1270061 h 2090309"/>
                <a:gd name="connsiteX43" fmla="*/ 284433 w 1075745"/>
                <a:gd name="connsiteY43" fmla="*/ 1402359 h 2090309"/>
                <a:gd name="connsiteX44" fmla="*/ 277818 w 1075745"/>
                <a:gd name="connsiteY44" fmla="*/ 1442049 h 2090309"/>
                <a:gd name="connsiteX45" fmla="*/ 257974 w 1075745"/>
                <a:gd name="connsiteY45" fmla="*/ 1554502 h 2090309"/>
                <a:gd name="connsiteX46" fmla="*/ 251359 w 1075745"/>
                <a:gd name="connsiteY46" fmla="*/ 1574347 h 2090309"/>
                <a:gd name="connsiteX47" fmla="*/ 257974 w 1075745"/>
                <a:gd name="connsiteY47" fmla="*/ 1666955 h 2090309"/>
                <a:gd name="connsiteX48" fmla="*/ 291047 w 1075745"/>
                <a:gd name="connsiteY48" fmla="*/ 1700030 h 2090309"/>
                <a:gd name="connsiteX49" fmla="*/ 330736 w 1075745"/>
                <a:gd name="connsiteY49" fmla="*/ 1713260 h 2090309"/>
                <a:gd name="connsiteX50" fmla="*/ 370424 w 1075745"/>
                <a:gd name="connsiteY50" fmla="*/ 1726489 h 2090309"/>
                <a:gd name="connsiteX51" fmla="*/ 390268 w 1075745"/>
                <a:gd name="connsiteY51" fmla="*/ 1733104 h 2090309"/>
                <a:gd name="connsiteX52" fmla="*/ 416727 w 1075745"/>
                <a:gd name="connsiteY52" fmla="*/ 1746334 h 2090309"/>
                <a:gd name="connsiteX53" fmla="*/ 463030 w 1075745"/>
                <a:gd name="connsiteY53" fmla="*/ 1772794 h 2090309"/>
                <a:gd name="connsiteX54" fmla="*/ 482874 w 1075745"/>
                <a:gd name="connsiteY54" fmla="*/ 1779409 h 2090309"/>
                <a:gd name="connsiteX55" fmla="*/ 522562 w 1075745"/>
                <a:gd name="connsiteY55" fmla="*/ 1805868 h 2090309"/>
                <a:gd name="connsiteX56" fmla="*/ 562250 w 1075745"/>
                <a:gd name="connsiteY56" fmla="*/ 1825713 h 2090309"/>
                <a:gd name="connsiteX57" fmla="*/ 562250 w 1075745"/>
                <a:gd name="connsiteY57" fmla="*/ 1918322 h 2090309"/>
                <a:gd name="connsiteX58" fmla="*/ 549021 w 1075745"/>
                <a:gd name="connsiteY58" fmla="*/ 1977856 h 2090309"/>
                <a:gd name="connsiteX59" fmla="*/ 542406 w 1075745"/>
                <a:gd name="connsiteY59" fmla="*/ 2010930 h 2090309"/>
                <a:gd name="connsiteX60" fmla="*/ 549021 w 1075745"/>
                <a:gd name="connsiteY60" fmla="*/ 2063849 h 2090309"/>
                <a:gd name="connsiteX61" fmla="*/ 568865 w 1075745"/>
                <a:gd name="connsiteY61" fmla="*/ 2070464 h 2090309"/>
                <a:gd name="connsiteX62" fmla="*/ 628397 w 1075745"/>
                <a:gd name="connsiteY62" fmla="*/ 2083694 h 2090309"/>
                <a:gd name="connsiteX63" fmla="*/ 681315 w 1075745"/>
                <a:gd name="connsiteY63" fmla="*/ 2090309 h 2090309"/>
                <a:gd name="connsiteX64" fmla="*/ 727618 w 1075745"/>
                <a:gd name="connsiteY64" fmla="*/ 2083694 h 2090309"/>
                <a:gd name="connsiteX65" fmla="*/ 754077 w 1075745"/>
                <a:gd name="connsiteY65" fmla="*/ 2044005 h 2090309"/>
                <a:gd name="connsiteX66" fmla="*/ 773921 w 1075745"/>
                <a:gd name="connsiteY66" fmla="*/ 2004315 h 2090309"/>
                <a:gd name="connsiteX67" fmla="*/ 780535 w 1075745"/>
                <a:gd name="connsiteY67" fmla="*/ 1984471 h 2090309"/>
                <a:gd name="connsiteX68" fmla="*/ 806994 w 1075745"/>
                <a:gd name="connsiteY68" fmla="*/ 1951396 h 2090309"/>
                <a:gd name="connsiteX69" fmla="*/ 820224 w 1075745"/>
                <a:gd name="connsiteY69" fmla="*/ 1911707 h 2090309"/>
                <a:gd name="connsiteX70" fmla="*/ 826838 w 1075745"/>
                <a:gd name="connsiteY70" fmla="*/ 1891862 h 2090309"/>
                <a:gd name="connsiteX71" fmla="*/ 833453 w 1075745"/>
                <a:gd name="connsiteY71" fmla="*/ 1872017 h 2090309"/>
                <a:gd name="connsiteX72" fmla="*/ 840068 w 1075745"/>
                <a:gd name="connsiteY72" fmla="*/ 1845558 h 2090309"/>
                <a:gd name="connsiteX73" fmla="*/ 846682 w 1075745"/>
                <a:gd name="connsiteY73" fmla="*/ 1779409 h 2090309"/>
                <a:gd name="connsiteX74" fmla="*/ 840068 w 1075745"/>
                <a:gd name="connsiteY74" fmla="*/ 1700030 h 2090309"/>
                <a:gd name="connsiteX75" fmla="*/ 833453 w 1075745"/>
                <a:gd name="connsiteY75" fmla="*/ 1680185 h 2090309"/>
                <a:gd name="connsiteX76" fmla="*/ 826838 w 1075745"/>
                <a:gd name="connsiteY76" fmla="*/ 1647111 h 2090309"/>
                <a:gd name="connsiteX77" fmla="*/ 840068 w 1075745"/>
                <a:gd name="connsiteY77" fmla="*/ 1455278 h 2090309"/>
                <a:gd name="connsiteX78" fmla="*/ 853297 w 1075745"/>
                <a:gd name="connsiteY78" fmla="*/ 1415589 h 2090309"/>
                <a:gd name="connsiteX79" fmla="*/ 859912 w 1075745"/>
                <a:gd name="connsiteY79" fmla="*/ 1395744 h 2090309"/>
                <a:gd name="connsiteX80" fmla="*/ 873141 w 1075745"/>
                <a:gd name="connsiteY80" fmla="*/ 1375900 h 2090309"/>
                <a:gd name="connsiteX81" fmla="*/ 886371 w 1075745"/>
                <a:gd name="connsiteY81" fmla="*/ 1336210 h 2090309"/>
                <a:gd name="connsiteX82" fmla="*/ 886371 w 1075745"/>
                <a:gd name="connsiteY82" fmla="*/ 1164223 h 2090309"/>
                <a:gd name="connsiteX83" fmla="*/ 873141 w 1075745"/>
                <a:gd name="connsiteY83" fmla="*/ 1144378 h 2090309"/>
                <a:gd name="connsiteX84" fmla="*/ 866526 w 1075745"/>
                <a:gd name="connsiteY84" fmla="*/ 1124533 h 2090309"/>
                <a:gd name="connsiteX85" fmla="*/ 846682 w 1075745"/>
                <a:gd name="connsiteY85" fmla="*/ 1084844 h 2090309"/>
                <a:gd name="connsiteX86" fmla="*/ 899600 w 1075745"/>
                <a:gd name="connsiteY86" fmla="*/ 1045154 h 2090309"/>
                <a:gd name="connsiteX87" fmla="*/ 919444 w 1075745"/>
                <a:gd name="connsiteY87" fmla="*/ 1038540 h 2090309"/>
                <a:gd name="connsiteX88" fmla="*/ 992206 w 1075745"/>
                <a:gd name="connsiteY88" fmla="*/ 1025310 h 2090309"/>
                <a:gd name="connsiteX89" fmla="*/ 1031894 w 1075745"/>
                <a:gd name="connsiteY89" fmla="*/ 1012080 h 2090309"/>
                <a:gd name="connsiteX90" fmla="*/ 1064968 w 1075745"/>
                <a:gd name="connsiteY90" fmla="*/ 985620 h 2090309"/>
                <a:gd name="connsiteX91" fmla="*/ 1064968 w 1075745"/>
                <a:gd name="connsiteY91" fmla="*/ 853322 h 2090309"/>
                <a:gd name="connsiteX92" fmla="*/ 1045123 w 1075745"/>
                <a:gd name="connsiteY92" fmla="*/ 813633 h 2090309"/>
                <a:gd name="connsiteX93" fmla="*/ 1038509 w 1075745"/>
                <a:gd name="connsiteY93" fmla="*/ 793788 h 2090309"/>
                <a:gd name="connsiteX94" fmla="*/ 1005435 w 1075745"/>
                <a:gd name="connsiteY94" fmla="*/ 767329 h 2090309"/>
                <a:gd name="connsiteX95" fmla="*/ 965747 w 1075745"/>
                <a:gd name="connsiteY95" fmla="*/ 727639 h 2090309"/>
                <a:gd name="connsiteX96" fmla="*/ 952518 w 1075745"/>
                <a:gd name="connsiteY96" fmla="*/ 707794 h 2090309"/>
                <a:gd name="connsiteX97" fmla="*/ 932674 w 1075745"/>
                <a:gd name="connsiteY97" fmla="*/ 694565 h 2090309"/>
                <a:gd name="connsiteX98" fmla="*/ 906215 w 1075745"/>
                <a:gd name="connsiteY98" fmla="*/ 661490 h 2090309"/>
                <a:gd name="connsiteX99" fmla="*/ 919444 w 1075745"/>
                <a:gd name="connsiteY99" fmla="*/ 641645 h 2090309"/>
                <a:gd name="connsiteX100" fmla="*/ 939288 w 1075745"/>
                <a:gd name="connsiteY100" fmla="*/ 628416 h 2090309"/>
                <a:gd name="connsiteX101" fmla="*/ 945903 w 1075745"/>
                <a:gd name="connsiteY101" fmla="*/ 608571 h 2090309"/>
                <a:gd name="connsiteX102" fmla="*/ 959132 w 1075745"/>
                <a:gd name="connsiteY102" fmla="*/ 588726 h 2090309"/>
                <a:gd name="connsiteX103" fmla="*/ 952518 w 1075745"/>
                <a:gd name="connsiteY103" fmla="*/ 443198 h 2090309"/>
                <a:gd name="connsiteX104" fmla="*/ 945903 w 1075745"/>
                <a:gd name="connsiteY104" fmla="*/ 423354 h 2090309"/>
                <a:gd name="connsiteX105" fmla="*/ 932674 w 1075745"/>
                <a:gd name="connsiteY105" fmla="*/ 403509 h 2090309"/>
                <a:gd name="connsiteX106" fmla="*/ 919444 w 1075745"/>
                <a:gd name="connsiteY106" fmla="*/ 390279 h 2090309"/>
                <a:gd name="connsiteX107" fmla="*/ 899600 w 1075745"/>
                <a:gd name="connsiteY107" fmla="*/ 350590 h 2090309"/>
                <a:gd name="connsiteX108" fmla="*/ 892985 w 1075745"/>
                <a:gd name="connsiteY108" fmla="*/ 330745 h 2090309"/>
                <a:gd name="connsiteX109" fmla="*/ 886371 w 1075745"/>
                <a:gd name="connsiteY109" fmla="*/ 191832 h 2090309"/>
                <a:gd name="connsiteX110" fmla="*/ 866526 w 1075745"/>
                <a:gd name="connsiteY110" fmla="*/ 132298 h 2090309"/>
                <a:gd name="connsiteX111" fmla="*/ 853297 w 1075745"/>
                <a:gd name="connsiteY111" fmla="*/ 92608 h 2090309"/>
                <a:gd name="connsiteX112" fmla="*/ 826838 w 1075745"/>
                <a:gd name="connsiteY112" fmla="*/ 59534 h 2090309"/>
                <a:gd name="connsiteX113" fmla="*/ 806994 w 1075745"/>
                <a:gd name="connsiteY113" fmla="*/ 46304 h 2090309"/>
                <a:gd name="connsiteX114" fmla="*/ 793765 w 1075745"/>
                <a:gd name="connsiteY114" fmla="*/ 26459 h 2090309"/>
                <a:gd name="connsiteX115" fmla="*/ 754077 w 1075745"/>
                <a:gd name="connsiteY115" fmla="*/ 13230 h 2090309"/>
                <a:gd name="connsiteX116" fmla="*/ 734232 w 1075745"/>
                <a:gd name="connsiteY116" fmla="*/ 0 h 2090309"/>
                <a:gd name="connsiteX117" fmla="*/ 608553 w 1075745"/>
                <a:gd name="connsiteY117" fmla="*/ 6615 h 20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75745" h="2090309">
                  <a:moveTo>
                    <a:pt x="608553" y="6615"/>
                  </a:moveTo>
                  <a:cubicBezTo>
                    <a:pt x="577684" y="8820"/>
                    <a:pt x="546552" y="8639"/>
                    <a:pt x="515947" y="13230"/>
                  </a:cubicBezTo>
                  <a:cubicBezTo>
                    <a:pt x="502156" y="15299"/>
                    <a:pt x="476259" y="26459"/>
                    <a:pt x="476259" y="26459"/>
                  </a:cubicBezTo>
                  <a:cubicBezTo>
                    <a:pt x="463030" y="35279"/>
                    <a:pt x="445391" y="39689"/>
                    <a:pt x="436571" y="52919"/>
                  </a:cubicBezTo>
                  <a:cubicBezTo>
                    <a:pt x="418931" y="79379"/>
                    <a:pt x="429956" y="68354"/>
                    <a:pt x="403497" y="85994"/>
                  </a:cubicBezTo>
                  <a:cubicBezTo>
                    <a:pt x="401292" y="92609"/>
                    <a:pt x="400470" y="99859"/>
                    <a:pt x="396883" y="105838"/>
                  </a:cubicBezTo>
                  <a:cubicBezTo>
                    <a:pt x="393674" y="111186"/>
                    <a:pt x="386442" y="113490"/>
                    <a:pt x="383653" y="119068"/>
                  </a:cubicBezTo>
                  <a:cubicBezTo>
                    <a:pt x="377417" y="131541"/>
                    <a:pt x="374834" y="145528"/>
                    <a:pt x="370424" y="158758"/>
                  </a:cubicBezTo>
                  <a:lnTo>
                    <a:pt x="363809" y="178602"/>
                  </a:lnTo>
                  <a:cubicBezTo>
                    <a:pt x="361604" y="211677"/>
                    <a:pt x="361882" y="245011"/>
                    <a:pt x="357194" y="277826"/>
                  </a:cubicBezTo>
                  <a:cubicBezTo>
                    <a:pt x="350368" y="325608"/>
                    <a:pt x="346616" y="305598"/>
                    <a:pt x="330736" y="337360"/>
                  </a:cubicBezTo>
                  <a:cubicBezTo>
                    <a:pt x="303357" y="392120"/>
                    <a:pt x="348796" y="320194"/>
                    <a:pt x="310891" y="377049"/>
                  </a:cubicBezTo>
                  <a:cubicBezTo>
                    <a:pt x="308686" y="383664"/>
                    <a:pt x="306112" y="390167"/>
                    <a:pt x="304277" y="396894"/>
                  </a:cubicBezTo>
                  <a:cubicBezTo>
                    <a:pt x="299493" y="414436"/>
                    <a:pt x="296796" y="432563"/>
                    <a:pt x="291047" y="449813"/>
                  </a:cubicBezTo>
                  <a:cubicBezTo>
                    <a:pt x="288842" y="456428"/>
                    <a:pt x="290107" y="465605"/>
                    <a:pt x="284433" y="469658"/>
                  </a:cubicBezTo>
                  <a:cubicBezTo>
                    <a:pt x="273085" y="477764"/>
                    <a:pt x="244744" y="482888"/>
                    <a:pt x="244744" y="482888"/>
                  </a:cubicBezTo>
                  <a:cubicBezTo>
                    <a:pt x="235925" y="480683"/>
                    <a:pt x="226417" y="480339"/>
                    <a:pt x="218286" y="476273"/>
                  </a:cubicBezTo>
                  <a:cubicBezTo>
                    <a:pt x="212708" y="473484"/>
                    <a:pt x="207845" y="468621"/>
                    <a:pt x="205056" y="463043"/>
                  </a:cubicBezTo>
                  <a:cubicBezTo>
                    <a:pt x="193365" y="439661"/>
                    <a:pt x="192332" y="420629"/>
                    <a:pt x="185212" y="396894"/>
                  </a:cubicBezTo>
                  <a:cubicBezTo>
                    <a:pt x="181205" y="383537"/>
                    <a:pt x="181844" y="367066"/>
                    <a:pt x="171983" y="357205"/>
                  </a:cubicBezTo>
                  <a:cubicBezTo>
                    <a:pt x="140039" y="325261"/>
                    <a:pt x="178902" y="365854"/>
                    <a:pt x="145524" y="324130"/>
                  </a:cubicBezTo>
                  <a:cubicBezTo>
                    <a:pt x="141628" y="319260"/>
                    <a:pt x="136190" y="315770"/>
                    <a:pt x="132294" y="310900"/>
                  </a:cubicBezTo>
                  <a:cubicBezTo>
                    <a:pt x="127328" y="304692"/>
                    <a:pt x="124686" y="296677"/>
                    <a:pt x="119065" y="291056"/>
                  </a:cubicBezTo>
                  <a:cubicBezTo>
                    <a:pt x="113444" y="285434"/>
                    <a:pt x="105836" y="282236"/>
                    <a:pt x="99221" y="277826"/>
                  </a:cubicBezTo>
                  <a:cubicBezTo>
                    <a:pt x="66126" y="281503"/>
                    <a:pt x="42630" y="274885"/>
                    <a:pt x="19845" y="297670"/>
                  </a:cubicBezTo>
                  <a:cubicBezTo>
                    <a:pt x="14223" y="303292"/>
                    <a:pt x="11025" y="310900"/>
                    <a:pt x="6615" y="317515"/>
                  </a:cubicBezTo>
                  <a:cubicBezTo>
                    <a:pt x="4410" y="326335"/>
                    <a:pt x="0" y="334884"/>
                    <a:pt x="0" y="343975"/>
                  </a:cubicBezTo>
                  <a:cubicBezTo>
                    <a:pt x="0" y="411568"/>
                    <a:pt x="1429" y="436401"/>
                    <a:pt x="13230" y="489503"/>
                  </a:cubicBezTo>
                  <a:cubicBezTo>
                    <a:pt x="22875" y="532903"/>
                    <a:pt x="18680" y="501197"/>
                    <a:pt x="26459" y="555652"/>
                  </a:cubicBezTo>
                  <a:cubicBezTo>
                    <a:pt x="28973" y="573250"/>
                    <a:pt x="29349" y="591189"/>
                    <a:pt x="33074" y="608571"/>
                  </a:cubicBezTo>
                  <a:cubicBezTo>
                    <a:pt x="35996" y="622207"/>
                    <a:pt x="36442" y="638399"/>
                    <a:pt x="46303" y="648260"/>
                  </a:cubicBezTo>
                  <a:cubicBezTo>
                    <a:pt x="50713" y="652670"/>
                    <a:pt x="55637" y="656620"/>
                    <a:pt x="59533" y="661490"/>
                  </a:cubicBezTo>
                  <a:cubicBezTo>
                    <a:pt x="74815" y="680593"/>
                    <a:pt x="68244" y="680367"/>
                    <a:pt x="85992" y="694565"/>
                  </a:cubicBezTo>
                  <a:cubicBezTo>
                    <a:pt x="117587" y="719841"/>
                    <a:pt x="93076" y="698106"/>
                    <a:pt x="125680" y="714409"/>
                  </a:cubicBezTo>
                  <a:cubicBezTo>
                    <a:pt x="132791" y="717964"/>
                    <a:pt x="138413" y="724084"/>
                    <a:pt x="145524" y="727639"/>
                  </a:cubicBezTo>
                  <a:cubicBezTo>
                    <a:pt x="160173" y="734964"/>
                    <a:pt x="192958" y="739901"/>
                    <a:pt x="205056" y="740869"/>
                  </a:cubicBezTo>
                  <a:cubicBezTo>
                    <a:pt x="246874" y="744215"/>
                    <a:pt x="288843" y="745279"/>
                    <a:pt x="330736" y="747484"/>
                  </a:cubicBezTo>
                  <a:cubicBezTo>
                    <a:pt x="428099" y="763712"/>
                    <a:pt x="375759" y="741503"/>
                    <a:pt x="363809" y="932701"/>
                  </a:cubicBezTo>
                  <a:cubicBezTo>
                    <a:pt x="362339" y="956224"/>
                    <a:pt x="354319" y="969800"/>
                    <a:pt x="350580" y="992235"/>
                  </a:cubicBezTo>
                  <a:cubicBezTo>
                    <a:pt x="329511" y="1118651"/>
                    <a:pt x="344004" y="1044861"/>
                    <a:pt x="330736" y="1144378"/>
                  </a:cubicBezTo>
                  <a:cubicBezTo>
                    <a:pt x="324257" y="1192977"/>
                    <a:pt x="326269" y="1171095"/>
                    <a:pt x="317506" y="1210527"/>
                  </a:cubicBezTo>
                  <a:cubicBezTo>
                    <a:pt x="315067" y="1221502"/>
                    <a:pt x="313330" y="1232626"/>
                    <a:pt x="310891" y="1243601"/>
                  </a:cubicBezTo>
                  <a:cubicBezTo>
                    <a:pt x="308919" y="1252476"/>
                    <a:pt x="306060" y="1261146"/>
                    <a:pt x="304277" y="1270061"/>
                  </a:cubicBezTo>
                  <a:cubicBezTo>
                    <a:pt x="297766" y="1302618"/>
                    <a:pt x="287398" y="1384567"/>
                    <a:pt x="284433" y="1402359"/>
                  </a:cubicBezTo>
                  <a:cubicBezTo>
                    <a:pt x="282228" y="1415589"/>
                    <a:pt x="279857" y="1428792"/>
                    <a:pt x="277818" y="1442049"/>
                  </a:cubicBezTo>
                  <a:cubicBezTo>
                    <a:pt x="273078" y="1472860"/>
                    <a:pt x="266970" y="1527513"/>
                    <a:pt x="257974" y="1554502"/>
                  </a:cubicBezTo>
                  <a:lnTo>
                    <a:pt x="251359" y="1574347"/>
                  </a:lnTo>
                  <a:cubicBezTo>
                    <a:pt x="253564" y="1605216"/>
                    <a:pt x="252596" y="1636478"/>
                    <a:pt x="257974" y="1666955"/>
                  </a:cubicBezTo>
                  <a:cubicBezTo>
                    <a:pt x="260413" y="1680779"/>
                    <a:pt x="279787" y="1695025"/>
                    <a:pt x="291047" y="1700030"/>
                  </a:cubicBezTo>
                  <a:cubicBezTo>
                    <a:pt x="303790" y="1705694"/>
                    <a:pt x="317506" y="1708850"/>
                    <a:pt x="330736" y="1713260"/>
                  </a:cubicBezTo>
                  <a:lnTo>
                    <a:pt x="370424" y="1726489"/>
                  </a:lnTo>
                  <a:cubicBezTo>
                    <a:pt x="377039" y="1728694"/>
                    <a:pt x="384032" y="1729986"/>
                    <a:pt x="390268" y="1733104"/>
                  </a:cubicBezTo>
                  <a:cubicBezTo>
                    <a:pt x="399088" y="1737514"/>
                    <a:pt x="408166" y="1741442"/>
                    <a:pt x="416727" y="1746334"/>
                  </a:cubicBezTo>
                  <a:cubicBezTo>
                    <a:pt x="449944" y="1765316"/>
                    <a:pt x="423050" y="1755659"/>
                    <a:pt x="463030" y="1772794"/>
                  </a:cubicBezTo>
                  <a:cubicBezTo>
                    <a:pt x="469439" y="1775541"/>
                    <a:pt x="476259" y="1777204"/>
                    <a:pt x="482874" y="1779409"/>
                  </a:cubicBezTo>
                  <a:cubicBezTo>
                    <a:pt x="520493" y="1817028"/>
                    <a:pt x="484270" y="1786721"/>
                    <a:pt x="522562" y="1805868"/>
                  </a:cubicBezTo>
                  <a:cubicBezTo>
                    <a:pt x="573853" y="1831515"/>
                    <a:pt x="512372" y="1809086"/>
                    <a:pt x="562250" y="1825713"/>
                  </a:cubicBezTo>
                  <a:cubicBezTo>
                    <a:pt x="576116" y="1867310"/>
                    <a:pt x="571072" y="1843340"/>
                    <a:pt x="562250" y="1918322"/>
                  </a:cubicBezTo>
                  <a:cubicBezTo>
                    <a:pt x="554162" y="1987071"/>
                    <a:pt x="560046" y="1933755"/>
                    <a:pt x="549021" y="1977856"/>
                  </a:cubicBezTo>
                  <a:cubicBezTo>
                    <a:pt x="546294" y="1988763"/>
                    <a:pt x="544611" y="1999905"/>
                    <a:pt x="542406" y="2010930"/>
                  </a:cubicBezTo>
                  <a:cubicBezTo>
                    <a:pt x="544611" y="2028570"/>
                    <a:pt x="541801" y="2047604"/>
                    <a:pt x="549021" y="2063849"/>
                  </a:cubicBezTo>
                  <a:cubicBezTo>
                    <a:pt x="551853" y="2070221"/>
                    <a:pt x="562161" y="2068548"/>
                    <a:pt x="568865" y="2070464"/>
                  </a:cubicBezTo>
                  <a:cubicBezTo>
                    <a:pt x="584227" y="2074853"/>
                    <a:pt x="613622" y="2081421"/>
                    <a:pt x="628397" y="2083694"/>
                  </a:cubicBezTo>
                  <a:cubicBezTo>
                    <a:pt x="645967" y="2086397"/>
                    <a:pt x="663676" y="2088104"/>
                    <a:pt x="681315" y="2090309"/>
                  </a:cubicBezTo>
                  <a:cubicBezTo>
                    <a:pt x="696749" y="2088104"/>
                    <a:pt x="714465" y="2092065"/>
                    <a:pt x="727618" y="2083694"/>
                  </a:cubicBezTo>
                  <a:cubicBezTo>
                    <a:pt x="741032" y="2075158"/>
                    <a:pt x="754077" y="2044005"/>
                    <a:pt x="754077" y="2044005"/>
                  </a:cubicBezTo>
                  <a:cubicBezTo>
                    <a:pt x="770700" y="1994128"/>
                    <a:pt x="748277" y="2055604"/>
                    <a:pt x="773921" y="2004315"/>
                  </a:cubicBezTo>
                  <a:cubicBezTo>
                    <a:pt x="777039" y="1998079"/>
                    <a:pt x="776948" y="1990450"/>
                    <a:pt x="780535" y="1984471"/>
                  </a:cubicBezTo>
                  <a:cubicBezTo>
                    <a:pt x="804101" y="1945193"/>
                    <a:pt x="784295" y="2002469"/>
                    <a:pt x="806994" y="1951396"/>
                  </a:cubicBezTo>
                  <a:cubicBezTo>
                    <a:pt x="812658" y="1938653"/>
                    <a:pt x="815814" y="1924937"/>
                    <a:pt x="820224" y="1911707"/>
                  </a:cubicBezTo>
                  <a:lnTo>
                    <a:pt x="826838" y="1891862"/>
                  </a:lnTo>
                  <a:cubicBezTo>
                    <a:pt x="829043" y="1885247"/>
                    <a:pt x="831762" y="1878782"/>
                    <a:pt x="833453" y="1872017"/>
                  </a:cubicBezTo>
                  <a:lnTo>
                    <a:pt x="840068" y="1845558"/>
                  </a:lnTo>
                  <a:cubicBezTo>
                    <a:pt x="842273" y="1823508"/>
                    <a:pt x="846682" y="1801569"/>
                    <a:pt x="846682" y="1779409"/>
                  </a:cubicBezTo>
                  <a:cubicBezTo>
                    <a:pt x="846682" y="1752858"/>
                    <a:pt x="843577" y="1726348"/>
                    <a:pt x="840068" y="1700030"/>
                  </a:cubicBezTo>
                  <a:cubicBezTo>
                    <a:pt x="839147" y="1693118"/>
                    <a:pt x="835144" y="1686950"/>
                    <a:pt x="833453" y="1680185"/>
                  </a:cubicBezTo>
                  <a:cubicBezTo>
                    <a:pt x="830726" y="1669278"/>
                    <a:pt x="829043" y="1658136"/>
                    <a:pt x="826838" y="1647111"/>
                  </a:cubicBezTo>
                  <a:cubicBezTo>
                    <a:pt x="827823" y="1625439"/>
                    <a:pt x="828621" y="1504885"/>
                    <a:pt x="840068" y="1455278"/>
                  </a:cubicBezTo>
                  <a:cubicBezTo>
                    <a:pt x="843204" y="1441690"/>
                    <a:pt x="848887" y="1428819"/>
                    <a:pt x="853297" y="1415589"/>
                  </a:cubicBezTo>
                  <a:cubicBezTo>
                    <a:pt x="855502" y="1408974"/>
                    <a:pt x="856044" y="1401546"/>
                    <a:pt x="859912" y="1395744"/>
                  </a:cubicBezTo>
                  <a:cubicBezTo>
                    <a:pt x="864322" y="1389129"/>
                    <a:pt x="869912" y="1383165"/>
                    <a:pt x="873141" y="1375900"/>
                  </a:cubicBezTo>
                  <a:cubicBezTo>
                    <a:pt x="878805" y="1363156"/>
                    <a:pt x="886371" y="1336210"/>
                    <a:pt x="886371" y="1336210"/>
                  </a:cubicBezTo>
                  <a:cubicBezTo>
                    <a:pt x="898246" y="1264950"/>
                    <a:pt x="900229" y="1270468"/>
                    <a:pt x="886371" y="1164223"/>
                  </a:cubicBezTo>
                  <a:cubicBezTo>
                    <a:pt x="885343" y="1156340"/>
                    <a:pt x="876696" y="1151489"/>
                    <a:pt x="873141" y="1144378"/>
                  </a:cubicBezTo>
                  <a:cubicBezTo>
                    <a:pt x="870023" y="1138141"/>
                    <a:pt x="869644" y="1130770"/>
                    <a:pt x="866526" y="1124533"/>
                  </a:cubicBezTo>
                  <a:cubicBezTo>
                    <a:pt x="840880" y="1073240"/>
                    <a:pt x="863309" y="1134726"/>
                    <a:pt x="846682" y="1084844"/>
                  </a:cubicBezTo>
                  <a:cubicBezTo>
                    <a:pt x="862352" y="1069174"/>
                    <a:pt x="877165" y="1052632"/>
                    <a:pt x="899600" y="1045154"/>
                  </a:cubicBezTo>
                  <a:cubicBezTo>
                    <a:pt x="906215" y="1042949"/>
                    <a:pt x="912638" y="1040052"/>
                    <a:pt x="919444" y="1038540"/>
                  </a:cubicBezTo>
                  <a:cubicBezTo>
                    <a:pt x="946661" y="1032492"/>
                    <a:pt x="965732" y="1032531"/>
                    <a:pt x="992206" y="1025310"/>
                  </a:cubicBezTo>
                  <a:cubicBezTo>
                    <a:pt x="1005660" y="1021641"/>
                    <a:pt x="1020291" y="1019816"/>
                    <a:pt x="1031894" y="1012080"/>
                  </a:cubicBezTo>
                  <a:cubicBezTo>
                    <a:pt x="1056927" y="995390"/>
                    <a:pt x="1046117" y="1004471"/>
                    <a:pt x="1064968" y="985620"/>
                  </a:cubicBezTo>
                  <a:cubicBezTo>
                    <a:pt x="1082827" y="932037"/>
                    <a:pt x="1075374" y="962588"/>
                    <a:pt x="1064968" y="853322"/>
                  </a:cubicBezTo>
                  <a:cubicBezTo>
                    <a:pt x="1062402" y="826374"/>
                    <a:pt x="1060966" y="829476"/>
                    <a:pt x="1045123" y="813633"/>
                  </a:cubicBezTo>
                  <a:cubicBezTo>
                    <a:pt x="1042918" y="807018"/>
                    <a:pt x="1042096" y="799767"/>
                    <a:pt x="1038509" y="793788"/>
                  </a:cubicBezTo>
                  <a:cubicBezTo>
                    <a:pt x="1030205" y="779947"/>
                    <a:pt x="1017024" y="777630"/>
                    <a:pt x="1005435" y="767329"/>
                  </a:cubicBezTo>
                  <a:cubicBezTo>
                    <a:pt x="991451" y="754899"/>
                    <a:pt x="976125" y="743207"/>
                    <a:pt x="965747" y="727639"/>
                  </a:cubicBezTo>
                  <a:cubicBezTo>
                    <a:pt x="961337" y="721024"/>
                    <a:pt x="958139" y="713416"/>
                    <a:pt x="952518" y="707794"/>
                  </a:cubicBezTo>
                  <a:cubicBezTo>
                    <a:pt x="946897" y="702173"/>
                    <a:pt x="938882" y="699531"/>
                    <a:pt x="932674" y="694565"/>
                  </a:cubicBezTo>
                  <a:cubicBezTo>
                    <a:pt x="919208" y="683792"/>
                    <a:pt x="916038" y="676226"/>
                    <a:pt x="906215" y="661490"/>
                  </a:cubicBezTo>
                  <a:cubicBezTo>
                    <a:pt x="910625" y="654875"/>
                    <a:pt x="913823" y="647267"/>
                    <a:pt x="919444" y="641645"/>
                  </a:cubicBezTo>
                  <a:cubicBezTo>
                    <a:pt x="925065" y="636024"/>
                    <a:pt x="934322" y="634624"/>
                    <a:pt x="939288" y="628416"/>
                  </a:cubicBezTo>
                  <a:cubicBezTo>
                    <a:pt x="943644" y="622971"/>
                    <a:pt x="942785" y="614808"/>
                    <a:pt x="945903" y="608571"/>
                  </a:cubicBezTo>
                  <a:cubicBezTo>
                    <a:pt x="949458" y="601460"/>
                    <a:pt x="954722" y="595341"/>
                    <a:pt x="959132" y="588726"/>
                  </a:cubicBezTo>
                  <a:cubicBezTo>
                    <a:pt x="956927" y="540217"/>
                    <a:pt x="956390" y="491603"/>
                    <a:pt x="952518" y="443198"/>
                  </a:cubicBezTo>
                  <a:cubicBezTo>
                    <a:pt x="951962" y="436248"/>
                    <a:pt x="949021" y="429590"/>
                    <a:pt x="945903" y="423354"/>
                  </a:cubicBezTo>
                  <a:cubicBezTo>
                    <a:pt x="942348" y="416243"/>
                    <a:pt x="937640" y="409717"/>
                    <a:pt x="932674" y="403509"/>
                  </a:cubicBezTo>
                  <a:cubicBezTo>
                    <a:pt x="928778" y="398639"/>
                    <a:pt x="923854" y="394689"/>
                    <a:pt x="919444" y="390279"/>
                  </a:cubicBezTo>
                  <a:cubicBezTo>
                    <a:pt x="902817" y="340397"/>
                    <a:pt x="925246" y="401883"/>
                    <a:pt x="899600" y="350590"/>
                  </a:cubicBezTo>
                  <a:cubicBezTo>
                    <a:pt x="896482" y="344353"/>
                    <a:pt x="895190" y="337360"/>
                    <a:pt x="892985" y="330745"/>
                  </a:cubicBezTo>
                  <a:cubicBezTo>
                    <a:pt x="890780" y="284441"/>
                    <a:pt x="891490" y="237905"/>
                    <a:pt x="886371" y="191832"/>
                  </a:cubicBezTo>
                  <a:lnTo>
                    <a:pt x="866526" y="132298"/>
                  </a:lnTo>
                  <a:cubicBezTo>
                    <a:pt x="866524" y="132293"/>
                    <a:pt x="853300" y="92612"/>
                    <a:pt x="853297" y="92608"/>
                  </a:cubicBezTo>
                  <a:cubicBezTo>
                    <a:pt x="843473" y="77872"/>
                    <a:pt x="840304" y="70307"/>
                    <a:pt x="826838" y="59534"/>
                  </a:cubicBezTo>
                  <a:cubicBezTo>
                    <a:pt x="820630" y="54568"/>
                    <a:pt x="813609" y="50714"/>
                    <a:pt x="806994" y="46304"/>
                  </a:cubicBezTo>
                  <a:cubicBezTo>
                    <a:pt x="802584" y="39689"/>
                    <a:pt x="800507" y="30673"/>
                    <a:pt x="793765" y="26459"/>
                  </a:cubicBezTo>
                  <a:cubicBezTo>
                    <a:pt x="781940" y="19068"/>
                    <a:pt x="765680" y="20965"/>
                    <a:pt x="754077" y="13230"/>
                  </a:cubicBezTo>
                  <a:lnTo>
                    <a:pt x="734232" y="0"/>
                  </a:lnTo>
                  <a:lnTo>
                    <a:pt x="608553" y="6615"/>
                  </a:lnTo>
                  <a:close/>
                </a:path>
              </a:pathLst>
            </a:cu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grpSp>
      <p:sp>
        <p:nvSpPr>
          <p:cNvPr id="15" name="U-Turn Arrow 14"/>
          <p:cNvSpPr/>
          <p:nvPr/>
        </p:nvSpPr>
        <p:spPr>
          <a:xfrm>
            <a:off x="2882899" y="3697975"/>
            <a:ext cx="3825261" cy="405299"/>
          </a:xfrm>
          <a:prstGeom prst="uturnArrow">
            <a:avLst>
              <a:gd name="adj1" fmla="val 0"/>
              <a:gd name="adj2" fmla="val 25000"/>
              <a:gd name="adj3" fmla="val 25000"/>
              <a:gd name="adj4" fmla="val 43750"/>
              <a:gd name="adj5" fmla="val 54145"/>
            </a:avLst>
          </a:prstGeom>
          <a:solidFill>
            <a:srgbClr val="FF0000"/>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schemeClr val="tx1"/>
              </a:solidFill>
            </a:endParaRPr>
          </a:p>
        </p:txBody>
      </p:sp>
      <p:sp>
        <p:nvSpPr>
          <p:cNvPr id="16" name="U-Turn Arrow 15"/>
          <p:cNvSpPr/>
          <p:nvPr/>
        </p:nvSpPr>
        <p:spPr>
          <a:xfrm>
            <a:off x="1014291" y="3536414"/>
            <a:ext cx="6181267" cy="566860"/>
          </a:xfrm>
          <a:prstGeom prst="uturnArrow">
            <a:avLst>
              <a:gd name="adj1" fmla="val 0"/>
              <a:gd name="adj2" fmla="val 13442"/>
              <a:gd name="adj3" fmla="val 21012"/>
              <a:gd name="adj4" fmla="val 26897"/>
              <a:gd name="adj5" fmla="val 81022"/>
            </a:avLst>
          </a:prstGeom>
          <a:solidFill>
            <a:srgbClr val="0070C0"/>
          </a:solid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baseline="-25000" dirty="0">
              <a:solidFill>
                <a:schemeClr val="tx1"/>
              </a:solidFill>
            </a:endParaRPr>
          </a:p>
        </p:txBody>
      </p:sp>
    </p:spTree>
    <p:extLst>
      <p:ext uri="{BB962C8B-B14F-4D97-AF65-F5344CB8AC3E}">
        <p14:creationId xmlns:p14="http://schemas.microsoft.com/office/powerpoint/2010/main" val="274002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3471" y="5958642"/>
            <a:ext cx="5233351" cy="492443"/>
          </a:xfrm>
          <a:prstGeom prst="rect">
            <a:avLst/>
          </a:prstGeom>
          <a:noFill/>
        </p:spPr>
        <p:txBody>
          <a:bodyPr wrap="square" rtlCol="0">
            <a:spAutoFit/>
          </a:bodyPr>
          <a:lstStyle/>
          <a:p>
            <a:pPr algn="ctr"/>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
        <p:nvSpPr>
          <p:cNvPr id="7" name="TextBox 6"/>
          <p:cNvSpPr txBox="1"/>
          <p:nvPr/>
        </p:nvSpPr>
        <p:spPr>
          <a:xfrm>
            <a:off x="1086641" y="5311428"/>
            <a:ext cx="3824701" cy="492443"/>
          </a:xfrm>
          <a:prstGeom prst="rect">
            <a:avLst/>
          </a:prstGeom>
          <a:noFill/>
        </p:spPr>
        <p:txBody>
          <a:bodyPr wrap="none" rtlCol="0">
            <a:spAutoFit/>
          </a:bodyPr>
          <a:lstStyle/>
          <a:p>
            <a:pPr algn="ctr"/>
            <a:r>
              <a:rPr lang="en-US" sz="2600" dirty="0" smtClean="0">
                <a:latin typeface="+mj-lt"/>
                <a:cs typeface="Times New Roman"/>
              </a:rPr>
              <a:t>Tuple: </a:t>
            </a:r>
            <a:r>
              <a:rPr lang="en-US" sz="2600" dirty="0">
                <a:latin typeface="+mj-lt"/>
              </a:rPr>
              <a:t>&lt;</a:t>
            </a:r>
            <a:r>
              <a:rPr lang="en-US" sz="2600" i="1" dirty="0">
                <a:solidFill>
                  <a:srgbClr val="002060"/>
                </a:solidFill>
                <a:latin typeface="+mj-lt"/>
              </a:rPr>
              <a:t>girl</a:t>
            </a:r>
            <a:r>
              <a:rPr lang="en-US" sz="2600" i="1" dirty="0">
                <a:latin typeface="+mj-lt"/>
              </a:rPr>
              <a:t>, walking, </a:t>
            </a:r>
            <a:r>
              <a:rPr lang="en-US" sz="2600" i="1" dirty="0">
                <a:solidFill>
                  <a:srgbClr val="FF0000"/>
                </a:solidFill>
                <a:latin typeface="+mj-lt"/>
              </a:rPr>
              <a:t>bike</a:t>
            </a:r>
            <a:r>
              <a:rPr lang="en-US" sz="2600" i="1" dirty="0">
                <a:latin typeface="+mj-lt"/>
              </a:rPr>
              <a:t>&gt;</a:t>
            </a:r>
          </a:p>
        </p:txBody>
      </p:sp>
      <p:cxnSp>
        <p:nvCxnSpPr>
          <p:cNvPr id="10" name="Straight Arrow Connector 9"/>
          <p:cNvCxnSpPr/>
          <p:nvPr/>
        </p:nvCxnSpPr>
        <p:spPr>
          <a:xfrm flipH="1" flipV="1">
            <a:off x="3035808" y="3309471"/>
            <a:ext cx="7202" cy="30913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86958" y="1470007"/>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pic>
        <p:nvPicPr>
          <p:cNvPr id="15" name="Picture 14" desc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561" y="3618601"/>
            <a:ext cx="2538484" cy="1604033"/>
          </a:xfrm>
          <a:prstGeom prst="rect">
            <a:avLst/>
          </a:prstGeom>
        </p:spPr>
      </p:pic>
      <p:grpSp>
        <p:nvGrpSpPr>
          <p:cNvPr id="3" name="Group 2"/>
          <p:cNvGrpSpPr/>
          <p:nvPr/>
        </p:nvGrpSpPr>
        <p:grpSpPr>
          <a:xfrm>
            <a:off x="3615549" y="4360114"/>
            <a:ext cx="481338" cy="673245"/>
            <a:chOff x="6609803" y="3160907"/>
            <a:chExt cx="553723" cy="855677"/>
          </a:xfrm>
        </p:grpSpPr>
        <p:sp>
          <p:nvSpPr>
            <p:cNvPr id="16" name="Freeform 15"/>
            <p:cNvSpPr/>
            <p:nvPr/>
          </p:nvSpPr>
          <p:spPr>
            <a:xfrm>
              <a:off x="6609803" y="3411974"/>
              <a:ext cx="324341" cy="604610"/>
            </a:xfrm>
            <a:custGeom>
              <a:avLst/>
              <a:gdLst>
                <a:gd name="connsiteX0" fmla="*/ 846682 w 926059"/>
                <a:gd name="connsiteY0" fmla="*/ 26460 h 1561117"/>
                <a:gd name="connsiteX1" fmla="*/ 813609 w 926059"/>
                <a:gd name="connsiteY1" fmla="*/ 13230 h 1561117"/>
                <a:gd name="connsiteX2" fmla="*/ 793765 w 926059"/>
                <a:gd name="connsiteY2" fmla="*/ 6615 h 1561117"/>
                <a:gd name="connsiteX3" fmla="*/ 707773 w 926059"/>
                <a:gd name="connsiteY3" fmla="*/ 0 h 1561117"/>
                <a:gd name="connsiteX4" fmla="*/ 555635 w 926059"/>
                <a:gd name="connsiteY4" fmla="*/ 6615 h 1561117"/>
                <a:gd name="connsiteX5" fmla="*/ 522562 w 926059"/>
                <a:gd name="connsiteY5" fmla="*/ 13230 h 1561117"/>
                <a:gd name="connsiteX6" fmla="*/ 383653 w 926059"/>
                <a:gd name="connsiteY6" fmla="*/ 26460 h 1561117"/>
                <a:gd name="connsiteX7" fmla="*/ 231515 w 926059"/>
                <a:gd name="connsiteY7" fmla="*/ 19845 h 1561117"/>
                <a:gd name="connsiteX8" fmla="*/ 165368 w 926059"/>
                <a:gd name="connsiteY8" fmla="*/ 13230 h 1561117"/>
                <a:gd name="connsiteX9" fmla="*/ 19844 w 926059"/>
                <a:gd name="connsiteY9" fmla="*/ 19845 h 1561117"/>
                <a:gd name="connsiteX10" fmla="*/ 6615 w 926059"/>
                <a:gd name="connsiteY10" fmla="*/ 59534 h 1561117"/>
                <a:gd name="connsiteX11" fmla="*/ 0 w 926059"/>
                <a:gd name="connsiteY11" fmla="*/ 79379 h 1561117"/>
                <a:gd name="connsiteX12" fmla="*/ 6615 w 926059"/>
                <a:gd name="connsiteY12" fmla="*/ 119068 h 1561117"/>
                <a:gd name="connsiteX13" fmla="*/ 13230 w 926059"/>
                <a:gd name="connsiteY13" fmla="*/ 138913 h 1561117"/>
                <a:gd name="connsiteX14" fmla="*/ 33074 w 926059"/>
                <a:gd name="connsiteY14" fmla="*/ 145528 h 1561117"/>
                <a:gd name="connsiteX15" fmla="*/ 46303 w 926059"/>
                <a:gd name="connsiteY15" fmla="*/ 165373 h 1561117"/>
                <a:gd name="connsiteX16" fmla="*/ 72762 w 926059"/>
                <a:gd name="connsiteY16" fmla="*/ 178603 h 1561117"/>
                <a:gd name="connsiteX17" fmla="*/ 350579 w 926059"/>
                <a:gd name="connsiteY17" fmla="*/ 171988 h 1561117"/>
                <a:gd name="connsiteX18" fmla="*/ 410112 w 926059"/>
                <a:gd name="connsiteY18" fmla="*/ 178603 h 1561117"/>
                <a:gd name="connsiteX19" fmla="*/ 416726 w 926059"/>
                <a:gd name="connsiteY19" fmla="*/ 198447 h 1561117"/>
                <a:gd name="connsiteX20" fmla="*/ 410112 w 926059"/>
                <a:gd name="connsiteY20" fmla="*/ 449814 h 1561117"/>
                <a:gd name="connsiteX21" fmla="*/ 377038 w 926059"/>
                <a:gd name="connsiteY21" fmla="*/ 482888 h 1561117"/>
                <a:gd name="connsiteX22" fmla="*/ 357194 w 926059"/>
                <a:gd name="connsiteY22" fmla="*/ 502733 h 1561117"/>
                <a:gd name="connsiteX23" fmla="*/ 317506 w 926059"/>
                <a:gd name="connsiteY23" fmla="*/ 529192 h 1561117"/>
                <a:gd name="connsiteX24" fmla="*/ 277818 w 926059"/>
                <a:gd name="connsiteY24" fmla="*/ 562267 h 1561117"/>
                <a:gd name="connsiteX25" fmla="*/ 244744 w 926059"/>
                <a:gd name="connsiteY25" fmla="*/ 588726 h 1561117"/>
                <a:gd name="connsiteX26" fmla="*/ 231515 w 926059"/>
                <a:gd name="connsiteY26" fmla="*/ 608571 h 1561117"/>
                <a:gd name="connsiteX27" fmla="*/ 218285 w 926059"/>
                <a:gd name="connsiteY27" fmla="*/ 621801 h 1561117"/>
                <a:gd name="connsiteX28" fmla="*/ 198441 w 926059"/>
                <a:gd name="connsiteY28" fmla="*/ 654876 h 1561117"/>
                <a:gd name="connsiteX29" fmla="*/ 178597 w 926059"/>
                <a:gd name="connsiteY29" fmla="*/ 714410 h 1561117"/>
                <a:gd name="connsiteX30" fmla="*/ 171982 w 926059"/>
                <a:gd name="connsiteY30" fmla="*/ 734254 h 1561117"/>
                <a:gd name="connsiteX31" fmla="*/ 158753 w 926059"/>
                <a:gd name="connsiteY31" fmla="*/ 800403 h 1561117"/>
                <a:gd name="connsiteX32" fmla="*/ 145524 w 926059"/>
                <a:gd name="connsiteY32" fmla="*/ 992236 h 1561117"/>
                <a:gd name="connsiteX33" fmla="*/ 138909 w 926059"/>
                <a:gd name="connsiteY33" fmla="*/ 1025310 h 1561117"/>
                <a:gd name="connsiteX34" fmla="*/ 145524 w 926059"/>
                <a:gd name="connsiteY34" fmla="*/ 1276676 h 1561117"/>
                <a:gd name="connsiteX35" fmla="*/ 165368 w 926059"/>
                <a:gd name="connsiteY35" fmla="*/ 1369285 h 1561117"/>
                <a:gd name="connsiteX36" fmla="*/ 185212 w 926059"/>
                <a:gd name="connsiteY36" fmla="*/ 1435434 h 1561117"/>
                <a:gd name="connsiteX37" fmla="*/ 198441 w 926059"/>
                <a:gd name="connsiteY37" fmla="*/ 1475123 h 1561117"/>
                <a:gd name="connsiteX38" fmla="*/ 205056 w 926059"/>
                <a:gd name="connsiteY38" fmla="*/ 1494968 h 1561117"/>
                <a:gd name="connsiteX39" fmla="*/ 231515 w 926059"/>
                <a:gd name="connsiteY39" fmla="*/ 1528043 h 1561117"/>
                <a:gd name="connsiteX40" fmla="*/ 271203 w 926059"/>
                <a:gd name="connsiteY40" fmla="*/ 1554502 h 1561117"/>
                <a:gd name="connsiteX41" fmla="*/ 297662 w 926059"/>
                <a:gd name="connsiteY41" fmla="*/ 1561117 h 1561117"/>
                <a:gd name="connsiteX42" fmla="*/ 436571 w 926059"/>
                <a:gd name="connsiteY42" fmla="*/ 1554502 h 1561117"/>
                <a:gd name="connsiteX43" fmla="*/ 476259 w 926059"/>
                <a:gd name="connsiteY43" fmla="*/ 1541272 h 1561117"/>
                <a:gd name="connsiteX44" fmla="*/ 496103 w 926059"/>
                <a:gd name="connsiteY44" fmla="*/ 1521428 h 1561117"/>
                <a:gd name="connsiteX45" fmla="*/ 515947 w 926059"/>
                <a:gd name="connsiteY45" fmla="*/ 1514813 h 1561117"/>
                <a:gd name="connsiteX46" fmla="*/ 549021 w 926059"/>
                <a:gd name="connsiteY46" fmla="*/ 1455279 h 1561117"/>
                <a:gd name="connsiteX47" fmla="*/ 562250 w 926059"/>
                <a:gd name="connsiteY47" fmla="*/ 1428819 h 1561117"/>
                <a:gd name="connsiteX48" fmla="*/ 575479 w 926059"/>
                <a:gd name="connsiteY48" fmla="*/ 1408974 h 1561117"/>
                <a:gd name="connsiteX49" fmla="*/ 588709 w 926059"/>
                <a:gd name="connsiteY49" fmla="*/ 1369285 h 1561117"/>
                <a:gd name="connsiteX50" fmla="*/ 595323 w 926059"/>
                <a:gd name="connsiteY50" fmla="*/ 1349440 h 1561117"/>
                <a:gd name="connsiteX51" fmla="*/ 608553 w 926059"/>
                <a:gd name="connsiteY51" fmla="*/ 1303136 h 1561117"/>
                <a:gd name="connsiteX52" fmla="*/ 615168 w 926059"/>
                <a:gd name="connsiteY52" fmla="*/ 1256832 h 1561117"/>
                <a:gd name="connsiteX53" fmla="*/ 621782 w 926059"/>
                <a:gd name="connsiteY53" fmla="*/ 1045155 h 1561117"/>
                <a:gd name="connsiteX54" fmla="*/ 635012 w 926059"/>
                <a:gd name="connsiteY54" fmla="*/ 1084844 h 1561117"/>
                <a:gd name="connsiteX55" fmla="*/ 661470 w 926059"/>
                <a:gd name="connsiteY55" fmla="*/ 1124534 h 1561117"/>
                <a:gd name="connsiteX56" fmla="*/ 701159 w 926059"/>
                <a:gd name="connsiteY56" fmla="*/ 1164223 h 1561117"/>
                <a:gd name="connsiteX57" fmla="*/ 767306 w 926059"/>
                <a:gd name="connsiteY57" fmla="*/ 1184068 h 1561117"/>
                <a:gd name="connsiteX58" fmla="*/ 853297 w 926059"/>
                <a:gd name="connsiteY58" fmla="*/ 1177453 h 1561117"/>
                <a:gd name="connsiteX59" fmla="*/ 873141 w 926059"/>
                <a:gd name="connsiteY59" fmla="*/ 1164223 h 1561117"/>
                <a:gd name="connsiteX60" fmla="*/ 892985 w 926059"/>
                <a:gd name="connsiteY60" fmla="*/ 1157608 h 1561117"/>
                <a:gd name="connsiteX61" fmla="*/ 919444 w 926059"/>
                <a:gd name="connsiteY61" fmla="*/ 1098074 h 1561117"/>
                <a:gd name="connsiteX62" fmla="*/ 926059 w 926059"/>
                <a:gd name="connsiteY62" fmla="*/ 1078229 h 1561117"/>
                <a:gd name="connsiteX63" fmla="*/ 926059 w 926059"/>
                <a:gd name="connsiteY63" fmla="*/ 1045155 h 15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6059" h="1561117">
                  <a:moveTo>
                    <a:pt x="846682" y="26460"/>
                  </a:moveTo>
                  <a:cubicBezTo>
                    <a:pt x="835658" y="22050"/>
                    <a:pt x="824727" y="17399"/>
                    <a:pt x="813609" y="13230"/>
                  </a:cubicBezTo>
                  <a:cubicBezTo>
                    <a:pt x="807080" y="10782"/>
                    <a:pt x="800684" y="7480"/>
                    <a:pt x="793765" y="6615"/>
                  </a:cubicBezTo>
                  <a:cubicBezTo>
                    <a:pt x="765238" y="3049"/>
                    <a:pt x="736437" y="2205"/>
                    <a:pt x="707773" y="0"/>
                  </a:cubicBezTo>
                  <a:cubicBezTo>
                    <a:pt x="657060" y="2205"/>
                    <a:pt x="606267" y="2998"/>
                    <a:pt x="555635" y="6615"/>
                  </a:cubicBezTo>
                  <a:cubicBezTo>
                    <a:pt x="544421" y="7416"/>
                    <a:pt x="533731" y="11941"/>
                    <a:pt x="522562" y="13230"/>
                  </a:cubicBezTo>
                  <a:cubicBezTo>
                    <a:pt x="476356" y="18562"/>
                    <a:pt x="383653" y="26460"/>
                    <a:pt x="383653" y="26460"/>
                  </a:cubicBezTo>
                  <a:lnTo>
                    <a:pt x="231515" y="19845"/>
                  </a:lnTo>
                  <a:cubicBezTo>
                    <a:pt x="209397" y="18504"/>
                    <a:pt x="187527" y="13230"/>
                    <a:pt x="165368" y="13230"/>
                  </a:cubicBezTo>
                  <a:cubicBezTo>
                    <a:pt x="116810" y="13230"/>
                    <a:pt x="68352" y="17640"/>
                    <a:pt x="19844" y="19845"/>
                  </a:cubicBezTo>
                  <a:lnTo>
                    <a:pt x="6615" y="59534"/>
                  </a:lnTo>
                  <a:lnTo>
                    <a:pt x="0" y="79379"/>
                  </a:lnTo>
                  <a:cubicBezTo>
                    <a:pt x="2205" y="92609"/>
                    <a:pt x="3705" y="105975"/>
                    <a:pt x="6615" y="119068"/>
                  </a:cubicBezTo>
                  <a:cubicBezTo>
                    <a:pt x="8128" y="125875"/>
                    <a:pt x="8300" y="133982"/>
                    <a:pt x="13230" y="138913"/>
                  </a:cubicBezTo>
                  <a:cubicBezTo>
                    <a:pt x="18160" y="143843"/>
                    <a:pt x="26459" y="143323"/>
                    <a:pt x="33074" y="145528"/>
                  </a:cubicBezTo>
                  <a:cubicBezTo>
                    <a:pt x="37484" y="152143"/>
                    <a:pt x="40196" y="160283"/>
                    <a:pt x="46303" y="165373"/>
                  </a:cubicBezTo>
                  <a:cubicBezTo>
                    <a:pt x="53878" y="171686"/>
                    <a:pt x="62904" y="178389"/>
                    <a:pt x="72762" y="178603"/>
                  </a:cubicBezTo>
                  <a:lnTo>
                    <a:pt x="350579" y="171988"/>
                  </a:lnTo>
                  <a:cubicBezTo>
                    <a:pt x="370423" y="174193"/>
                    <a:pt x="391574" y="171188"/>
                    <a:pt x="410112" y="178603"/>
                  </a:cubicBezTo>
                  <a:cubicBezTo>
                    <a:pt x="416586" y="181193"/>
                    <a:pt x="416726" y="191475"/>
                    <a:pt x="416726" y="198447"/>
                  </a:cubicBezTo>
                  <a:cubicBezTo>
                    <a:pt x="416726" y="282265"/>
                    <a:pt x="421695" y="366800"/>
                    <a:pt x="410112" y="449814"/>
                  </a:cubicBezTo>
                  <a:cubicBezTo>
                    <a:pt x="407957" y="465256"/>
                    <a:pt x="388063" y="471863"/>
                    <a:pt x="377038" y="482888"/>
                  </a:cubicBezTo>
                  <a:cubicBezTo>
                    <a:pt x="370423" y="489503"/>
                    <a:pt x="364978" y="497544"/>
                    <a:pt x="357194" y="502733"/>
                  </a:cubicBezTo>
                  <a:cubicBezTo>
                    <a:pt x="343965" y="511553"/>
                    <a:pt x="328749" y="517949"/>
                    <a:pt x="317506" y="529192"/>
                  </a:cubicBezTo>
                  <a:cubicBezTo>
                    <a:pt x="270372" y="576328"/>
                    <a:pt x="323860" y="525432"/>
                    <a:pt x="277818" y="562267"/>
                  </a:cubicBezTo>
                  <a:cubicBezTo>
                    <a:pt x="230702" y="599961"/>
                    <a:pt x="305806" y="548019"/>
                    <a:pt x="244744" y="588726"/>
                  </a:cubicBezTo>
                  <a:cubicBezTo>
                    <a:pt x="240334" y="595341"/>
                    <a:pt x="236481" y="602363"/>
                    <a:pt x="231515" y="608571"/>
                  </a:cubicBezTo>
                  <a:cubicBezTo>
                    <a:pt x="227619" y="613441"/>
                    <a:pt x="221494" y="616453"/>
                    <a:pt x="218285" y="621801"/>
                  </a:cubicBezTo>
                  <a:cubicBezTo>
                    <a:pt x="192525" y="664737"/>
                    <a:pt x="231963" y="621354"/>
                    <a:pt x="198441" y="654876"/>
                  </a:cubicBezTo>
                  <a:lnTo>
                    <a:pt x="178597" y="714410"/>
                  </a:lnTo>
                  <a:cubicBezTo>
                    <a:pt x="176392" y="721025"/>
                    <a:pt x="173349" y="727417"/>
                    <a:pt x="171982" y="734254"/>
                  </a:cubicBezTo>
                  <a:lnTo>
                    <a:pt x="158753" y="800403"/>
                  </a:lnTo>
                  <a:cubicBezTo>
                    <a:pt x="156899" y="830068"/>
                    <a:pt x="149518" y="956287"/>
                    <a:pt x="145524" y="992236"/>
                  </a:cubicBezTo>
                  <a:cubicBezTo>
                    <a:pt x="144282" y="1003410"/>
                    <a:pt x="141114" y="1014285"/>
                    <a:pt x="138909" y="1025310"/>
                  </a:cubicBezTo>
                  <a:cubicBezTo>
                    <a:pt x="141114" y="1109099"/>
                    <a:pt x="141718" y="1192945"/>
                    <a:pt x="145524" y="1276676"/>
                  </a:cubicBezTo>
                  <a:cubicBezTo>
                    <a:pt x="146591" y="1300162"/>
                    <a:pt x="160456" y="1349636"/>
                    <a:pt x="165368" y="1369285"/>
                  </a:cubicBezTo>
                  <a:cubicBezTo>
                    <a:pt x="175369" y="1409289"/>
                    <a:pt x="169100" y="1387098"/>
                    <a:pt x="185212" y="1435434"/>
                  </a:cubicBezTo>
                  <a:lnTo>
                    <a:pt x="198441" y="1475123"/>
                  </a:lnTo>
                  <a:cubicBezTo>
                    <a:pt x="200646" y="1481738"/>
                    <a:pt x="201188" y="1489166"/>
                    <a:pt x="205056" y="1494968"/>
                  </a:cubicBezTo>
                  <a:cubicBezTo>
                    <a:pt x="213736" y="1507988"/>
                    <a:pt x="218946" y="1518616"/>
                    <a:pt x="231515" y="1528043"/>
                  </a:cubicBezTo>
                  <a:cubicBezTo>
                    <a:pt x="244235" y="1537583"/>
                    <a:pt x="255778" y="1550646"/>
                    <a:pt x="271203" y="1554502"/>
                  </a:cubicBezTo>
                  <a:lnTo>
                    <a:pt x="297662" y="1561117"/>
                  </a:lnTo>
                  <a:cubicBezTo>
                    <a:pt x="343965" y="1558912"/>
                    <a:pt x="390499" y="1559621"/>
                    <a:pt x="436571" y="1554502"/>
                  </a:cubicBezTo>
                  <a:cubicBezTo>
                    <a:pt x="450431" y="1552962"/>
                    <a:pt x="476259" y="1541272"/>
                    <a:pt x="476259" y="1541272"/>
                  </a:cubicBezTo>
                  <a:cubicBezTo>
                    <a:pt x="482874" y="1534657"/>
                    <a:pt x="488320" y="1526617"/>
                    <a:pt x="496103" y="1521428"/>
                  </a:cubicBezTo>
                  <a:cubicBezTo>
                    <a:pt x="501904" y="1517560"/>
                    <a:pt x="511017" y="1519743"/>
                    <a:pt x="515947" y="1514813"/>
                  </a:cubicBezTo>
                  <a:cubicBezTo>
                    <a:pt x="548172" y="1482586"/>
                    <a:pt x="536545" y="1484390"/>
                    <a:pt x="549021" y="1455279"/>
                  </a:cubicBezTo>
                  <a:cubicBezTo>
                    <a:pt x="552905" y="1446215"/>
                    <a:pt x="557358" y="1437381"/>
                    <a:pt x="562250" y="1428819"/>
                  </a:cubicBezTo>
                  <a:cubicBezTo>
                    <a:pt x="566194" y="1421916"/>
                    <a:pt x="572250" y="1416239"/>
                    <a:pt x="575479" y="1408974"/>
                  </a:cubicBezTo>
                  <a:cubicBezTo>
                    <a:pt x="581143" y="1396231"/>
                    <a:pt x="584299" y="1382515"/>
                    <a:pt x="588709" y="1369285"/>
                  </a:cubicBezTo>
                  <a:lnTo>
                    <a:pt x="595323" y="1349440"/>
                  </a:lnTo>
                  <a:cubicBezTo>
                    <a:pt x="600992" y="1332432"/>
                    <a:pt x="605229" y="1321416"/>
                    <a:pt x="608553" y="1303136"/>
                  </a:cubicBezTo>
                  <a:cubicBezTo>
                    <a:pt x="611342" y="1287796"/>
                    <a:pt x="612963" y="1272267"/>
                    <a:pt x="615168" y="1256832"/>
                  </a:cubicBezTo>
                  <a:cubicBezTo>
                    <a:pt x="617373" y="1186273"/>
                    <a:pt x="613691" y="1115283"/>
                    <a:pt x="621782" y="1045155"/>
                  </a:cubicBezTo>
                  <a:cubicBezTo>
                    <a:pt x="623380" y="1031302"/>
                    <a:pt x="627277" y="1073241"/>
                    <a:pt x="635012" y="1084844"/>
                  </a:cubicBezTo>
                  <a:cubicBezTo>
                    <a:pt x="643831" y="1098074"/>
                    <a:pt x="650227" y="1113291"/>
                    <a:pt x="661470" y="1124534"/>
                  </a:cubicBezTo>
                  <a:cubicBezTo>
                    <a:pt x="674700" y="1137764"/>
                    <a:pt x="683410" y="1158306"/>
                    <a:pt x="701159" y="1164223"/>
                  </a:cubicBezTo>
                  <a:cubicBezTo>
                    <a:pt x="749472" y="1180328"/>
                    <a:pt x="727318" y="1174071"/>
                    <a:pt x="767306" y="1184068"/>
                  </a:cubicBezTo>
                  <a:cubicBezTo>
                    <a:pt x="795970" y="1181863"/>
                    <a:pt x="825041" y="1182751"/>
                    <a:pt x="853297" y="1177453"/>
                  </a:cubicBezTo>
                  <a:cubicBezTo>
                    <a:pt x="861111" y="1175988"/>
                    <a:pt x="866030" y="1167778"/>
                    <a:pt x="873141" y="1164223"/>
                  </a:cubicBezTo>
                  <a:cubicBezTo>
                    <a:pt x="879377" y="1161105"/>
                    <a:pt x="886370" y="1159813"/>
                    <a:pt x="892985" y="1157608"/>
                  </a:cubicBezTo>
                  <a:cubicBezTo>
                    <a:pt x="913949" y="1126160"/>
                    <a:pt x="903700" y="1145305"/>
                    <a:pt x="919444" y="1098074"/>
                  </a:cubicBezTo>
                  <a:cubicBezTo>
                    <a:pt x="921649" y="1091459"/>
                    <a:pt x="926059" y="1085202"/>
                    <a:pt x="926059" y="1078229"/>
                  </a:cubicBezTo>
                  <a:lnTo>
                    <a:pt x="926059" y="1045155"/>
                  </a:lnTo>
                </a:path>
              </a:pathLst>
            </a:cu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6813562" y="3160907"/>
              <a:ext cx="349964" cy="804438"/>
            </a:xfrm>
            <a:custGeom>
              <a:avLst/>
              <a:gdLst>
                <a:gd name="connsiteX0" fmla="*/ 278136 w 999218"/>
                <a:gd name="connsiteY0" fmla="*/ 681335 h 2077079"/>
                <a:gd name="connsiteX1" fmla="*/ 264906 w 999218"/>
                <a:gd name="connsiteY1" fmla="*/ 628415 h 2077079"/>
                <a:gd name="connsiteX2" fmla="*/ 251677 w 999218"/>
                <a:gd name="connsiteY2" fmla="*/ 608571 h 2077079"/>
                <a:gd name="connsiteX3" fmla="*/ 218603 w 999218"/>
                <a:gd name="connsiteY3" fmla="*/ 575496 h 2077079"/>
                <a:gd name="connsiteX4" fmla="*/ 192144 w 999218"/>
                <a:gd name="connsiteY4" fmla="*/ 535807 h 2077079"/>
                <a:gd name="connsiteX5" fmla="*/ 198759 w 999218"/>
                <a:gd name="connsiteY5" fmla="*/ 476273 h 2077079"/>
                <a:gd name="connsiteX6" fmla="*/ 205374 w 999218"/>
                <a:gd name="connsiteY6" fmla="*/ 456428 h 2077079"/>
                <a:gd name="connsiteX7" fmla="*/ 225218 w 999218"/>
                <a:gd name="connsiteY7" fmla="*/ 443198 h 2077079"/>
                <a:gd name="connsiteX8" fmla="*/ 258291 w 999218"/>
                <a:gd name="connsiteY8" fmla="*/ 383664 h 2077079"/>
                <a:gd name="connsiteX9" fmla="*/ 278136 w 999218"/>
                <a:gd name="connsiteY9" fmla="*/ 370434 h 2077079"/>
                <a:gd name="connsiteX10" fmla="*/ 284750 w 999218"/>
                <a:gd name="connsiteY10" fmla="*/ 350590 h 2077079"/>
                <a:gd name="connsiteX11" fmla="*/ 297980 w 999218"/>
                <a:gd name="connsiteY11" fmla="*/ 337360 h 2077079"/>
                <a:gd name="connsiteX12" fmla="*/ 311209 w 999218"/>
                <a:gd name="connsiteY12" fmla="*/ 297670 h 2077079"/>
                <a:gd name="connsiteX13" fmla="*/ 324438 w 999218"/>
                <a:gd name="connsiteY13" fmla="*/ 251366 h 2077079"/>
                <a:gd name="connsiteX14" fmla="*/ 331053 w 999218"/>
                <a:gd name="connsiteY14" fmla="*/ 138913 h 2077079"/>
                <a:gd name="connsiteX15" fmla="*/ 344283 w 999218"/>
                <a:gd name="connsiteY15" fmla="*/ 92608 h 2077079"/>
                <a:gd name="connsiteX16" fmla="*/ 370741 w 999218"/>
                <a:gd name="connsiteY16" fmla="*/ 52919 h 2077079"/>
                <a:gd name="connsiteX17" fmla="*/ 410430 w 999218"/>
                <a:gd name="connsiteY17" fmla="*/ 26459 h 2077079"/>
                <a:gd name="connsiteX18" fmla="*/ 536109 w 999218"/>
                <a:gd name="connsiteY18" fmla="*/ 0 h 2077079"/>
                <a:gd name="connsiteX19" fmla="*/ 668403 w 999218"/>
                <a:gd name="connsiteY19" fmla="*/ 6615 h 2077079"/>
                <a:gd name="connsiteX20" fmla="*/ 708091 w 999218"/>
                <a:gd name="connsiteY20" fmla="*/ 26459 h 2077079"/>
                <a:gd name="connsiteX21" fmla="*/ 727935 w 999218"/>
                <a:gd name="connsiteY21" fmla="*/ 33074 h 2077079"/>
                <a:gd name="connsiteX22" fmla="*/ 761009 w 999218"/>
                <a:gd name="connsiteY22" fmla="*/ 66149 h 2077079"/>
                <a:gd name="connsiteX23" fmla="*/ 787468 w 999218"/>
                <a:gd name="connsiteY23" fmla="*/ 99223 h 2077079"/>
                <a:gd name="connsiteX24" fmla="*/ 813926 w 999218"/>
                <a:gd name="connsiteY24" fmla="*/ 178602 h 2077079"/>
                <a:gd name="connsiteX25" fmla="*/ 820541 w 999218"/>
                <a:gd name="connsiteY25" fmla="*/ 198447 h 2077079"/>
                <a:gd name="connsiteX26" fmla="*/ 827156 w 999218"/>
                <a:gd name="connsiteY26" fmla="*/ 218292 h 2077079"/>
                <a:gd name="connsiteX27" fmla="*/ 833771 w 999218"/>
                <a:gd name="connsiteY27" fmla="*/ 357204 h 2077079"/>
                <a:gd name="connsiteX28" fmla="*/ 847000 w 999218"/>
                <a:gd name="connsiteY28" fmla="*/ 396894 h 2077079"/>
                <a:gd name="connsiteX29" fmla="*/ 873459 w 999218"/>
                <a:gd name="connsiteY29" fmla="*/ 436583 h 2077079"/>
                <a:gd name="connsiteX30" fmla="*/ 880074 w 999218"/>
                <a:gd name="connsiteY30" fmla="*/ 456428 h 2077079"/>
                <a:gd name="connsiteX31" fmla="*/ 893303 w 999218"/>
                <a:gd name="connsiteY31" fmla="*/ 476273 h 2077079"/>
                <a:gd name="connsiteX32" fmla="*/ 906532 w 999218"/>
                <a:gd name="connsiteY32" fmla="*/ 515962 h 2077079"/>
                <a:gd name="connsiteX33" fmla="*/ 913147 w 999218"/>
                <a:gd name="connsiteY33" fmla="*/ 535807 h 2077079"/>
                <a:gd name="connsiteX34" fmla="*/ 886688 w 999218"/>
                <a:gd name="connsiteY34" fmla="*/ 608571 h 2077079"/>
                <a:gd name="connsiteX35" fmla="*/ 866844 w 999218"/>
                <a:gd name="connsiteY35" fmla="*/ 615186 h 2077079"/>
                <a:gd name="connsiteX36" fmla="*/ 847000 w 999218"/>
                <a:gd name="connsiteY36" fmla="*/ 654875 h 2077079"/>
                <a:gd name="connsiteX37" fmla="*/ 873459 w 999218"/>
                <a:gd name="connsiteY37" fmla="*/ 714409 h 2077079"/>
                <a:gd name="connsiteX38" fmla="*/ 893303 w 999218"/>
                <a:gd name="connsiteY38" fmla="*/ 721024 h 2077079"/>
                <a:gd name="connsiteX39" fmla="*/ 906532 w 999218"/>
                <a:gd name="connsiteY39" fmla="*/ 740869 h 2077079"/>
                <a:gd name="connsiteX40" fmla="*/ 939606 w 999218"/>
                <a:gd name="connsiteY40" fmla="*/ 767328 h 2077079"/>
                <a:gd name="connsiteX41" fmla="*/ 966065 w 999218"/>
                <a:gd name="connsiteY41" fmla="*/ 807018 h 2077079"/>
                <a:gd name="connsiteX42" fmla="*/ 985909 w 999218"/>
                <a:gd name="connsiteY42" fmla="*/ 846707 h 2077079"/>
                <a:gd name="connsiteX43" fmla="*/ 999138 w 999218"/>
                <a:gd name="connsiteY43" fmla="*/ 886397 h 2077079"/>
                <a:gd name="connsiteX44" fmla="*/ 992523 w 999218"/>
                <a:gd name="connsiteY44" fmla="*/ 972390 h 2077079"/>
                <a:gd name="connsiteX45" fmla="*/ 959450 w 999218"/>
                <a:gd name="connsiteY45" fmla="*/ 1005465 h 2077079"/>
                <a:gd name="connsiteX46" fmla="*/ 939606 w 999218"/>
                <a:gd name="connsiteY46" fmla="*/ 1012080 h 2077079"/>
                <a:gd name="connsiteX47" fmla="*/ 919762 w 999218"/>
                <a:gd name="connsiteY47" fmla="*/ 1025310 h 2077079"/>
                <a:gd name="connsiteX48" fmla="*/ 899918 w 999218"/>
                <a:gd name="connsiteY48" fmla="*/ 1031925 h 2077079"/>
                <a:gd name="connsiteX49" fmla="*/ 880074 w 999218"/>
                <a:gd name="connsiteY49" fmla="*/ 1045154 h 2077079"/>
                <a:gd name="connsiteX50" fmla="*/ 853615 w 999218"/>
                <a:gd name="connsiteY50" fmla="*/ 1051769 h 2077079"/>
                <a:gd name="connsiteX51" fmla="*/ 813926 w 999218"/>
                <a:gd name="connsiteY51" fmla="*/ 1064999 h 2077079"/>
                <a:gd name="connsiteX52" fmla="*/ 767624 w 999218"/>
                <a:gd name="connsiteY52" fmla="*/ 1078229 h 2077079"/>
                <a:gd name="connsiteX53" fmla="*/ 787468 w 999218"/>
                <a:gd name="connsiteY53" fmla="*/ 1137763 h 2077079"/>
                <a:gd name="connsiteX54" fmla="*/ 794082 w 999218"/>
                <a:gd name="connsiteY54" fmla="*/ 1157608 h 2077079"/>
                <a:gd name="connsiteX55" fmla="*/ 800697 w 999218"/>
                <a:gd name="connsiteY55" fmla="*/ 1177452 h 2077079"/>
                <a:gd name="connsiteX56" fmla="*/ 807312 w 999218"/>
                <a:gd name="connsiteY56" fmla="*/ 1210527 h 2077079"/>
                <a:gd name="connsiteX57" fmla="*/ 813926 w 999218"/>
                <a:gd name="connsiteY57" fmla="*/ 1263446 h 2077079"/>
                <a:gd name="connsiteX58" fmla="*/ 820541 w 999218"/>
                <a:gd name="connsiteY58" fmla="*/ 1303136 h 2077079"/>
                <a:gd name="connsiteX59" fmla="*/ 813926 w 999218"/>
                <a:gd name="connsiteY59" fmla="*/ 1395744 h 2077079"/>
                <a:gd name="connsiteX60" fmla="*/ 794082 w 999218"/>
                <a:gd name="connsiteY60" fmla="*/ 1461893 h 2077079"/>
                <a:gd name="connsiteX61" fmla="*/ 774238 w 999218"/>
                <a:gd name="connsiteY61" fmla="*/ 1521427 h 2077079"/>
                <a:gd name="connsiteX62" fmla="*/ 767624 w 999218"/>
                <a:gd name="connsiteY62" fmla="*/ 1541272 h 2077079"/>
                <a:gd name="connsiteX63" fmla="*/ 747779 w 999218"/>
                <a:gd name="connsiteY63" fmla="*/ 1838943 h 2077079"/>
                <a:gd name="connsiteX64" fmla="*/ 734550 w 999218"/>
                <a:gd name="connsiteY64" fmla="*/ 1977856 h 2077079"/>
                <a:gd name="connsiteX65" fmla="*/ 714706 w 999218"/>
                <a:gd name="connsiteY65" fmla="*/ 2017545 h 2077079"/>
                <a:gd name="connsiteX66" fmla="*/ 694862 w 999218"/>
                <a:gd name="connsiteY66" fmla="*/ 2024160 h 2077079"/>
                <a:gd name="connsiteX67" fmla="*/ 661788 w 999218"/>
                <a:gd name="connsiteY67" fmla="*/ 2044005 h 2077079"/>
                <a:gd name="connsiteX68" fmla="*/ 641944 w 999218"/>
                <a:gd name="connsiteY68" fmla="*/ 2057234 h 2077079"/>
                <a:gd name="connsiteX69" fmla="*/ 569182 w 999218"/>
                <a:gd name="connsiteY69" fmla="*/ 2077079 h 2077079"/>
                <a:gd name="connsiteX70" fmla="*/ 489806 w 999218"/>
                <a:gd name="connsiteY70" fmla="*/ 2070464 h 2077079"/>
                <a:gd name="connsiteX71" fmla="*/ 469962 w 999218"/>
                <a:gd name="connsiteY71" fmla="*/ 2057234 h 2077079"/>
                <a:gd name="connsiteX72" fmla="*/ 456733 w 999218"/>
                <a:gd name="connsiteY72" fmla="*/ 2017545 h 2077079"/>
                <a:gd name="connsiteX73" fmla="*/ 463347 w 999218"/>
                <a:gd name="connsiteY73" fmla="*/ 1905092 h 2077079"/>
                <a:gd name="connsiteX74" fmla="*/ 476577 w 999218"/>
                <a:gd name="connsiteY74" fmla="*/ 1865402 h 2077079"/>
                <a:gd name="connsiteX75" fmla="*/ 483191 w 999218"/>
                <a:gd name="connsiteY75" fmla="*/ 1845558 h 2077079"/>
                <a:gd name="connsiteX76" fmla="*/ 476577 w 999218"/>
                <a:gd name="connsiteY76" fmla="*/ 1812483 h 2077079"/>
                <a:gd name="connsiteX77" fmla="*/ 469962 w 999218"/>
                <a:gd name="connsiteY77" fmla="*/ 1792638 h 2077079"/>
                <a:gd name="connsiteX78" fmla="*/ 450118 w 999218"/>
                <a:gd name="connsiteY78" fmla="*/ 1786023 h 2077079"/>
                <a:gd name="connsiteX79" fmla="*/ 410430 w 999218"/>
                <a:gd name="connsiteY79" fmla="*/ 1766179 h 2077079"/>
                <a:gd name="connsiteX80" fmla="*/ 357512 w 999218"/>
                <a:gd name="connsiteY80" fmla="*/ 1726489 h 2077079"/>
                <a:gd name="connsiteX81" fmla="*/ 337668 w 999218"/>
                <a:gd name="connsiteY81" fmla="*/ 1713259 h 2077079"/>
                <a:gd name="connsiteX82" fmla="*/ 324438 w 999218"/>
                <a:gd name="connsiteY82" fmla="*/ 1693415 h 2077079"/>
                <a:gd name="connsiteX83" fmla="*/ 284750 w 999218"/>
                <a:gd name="connsiteY83" fmla="*/ 1673570 h 2077079"/>
                <a:gd name="connsiteX84" fmla="*/ 271521 w 999218"/>
                <a:gd name="connsiteY84" fmla="*/ 1653725 h 2077079"/>
                <a:gd name="connsiteX85" fmla="*/ 251677 w 999218"/>
                <a:gd name="connsiteY85" fmla="*/ 1640496 h 2077079"/>
                <a:gd name="connsiteX86" fmla="*/ 238447 w 999218"/>
                <a:gd name="connsiteY86" fmla="*/ 1627266 h 2077079"/>
                <a:gd name="connsiteX87" fmla="*/ 218603 w 999218"/>
                <a:gd name="connsiteY87" fmla="*/ 1594191 h 2077079"/>
                <a:gd name="connsiteX88" fmla="*/ 198759 w 999218"/>
                <a:gd name="connsiteY88" fmla="*/ 1561117 h 2077079"/>
                <a:gd name="connsiteX89" fmla="*/ 185530 w 999218"/>
                <a:gd name="connsiteY89" fmla="*/ 1521427 h 2077079"/>
                <a:gd name="connsiteX90" fmla="*/ 192144 w 999218"/>
                <a:gd name="connsiteY90" fmla="*/ 1428819 h 2077079"/>
                <a:gd name="connsiteX91" fmla="*/ 218603 w 999218"/>
                <a:gd name="connsiteY91" fmla="*/ 1369285 h 2077079"/>
                <a:gd name="connsiteX92" fmla="*/ 231833 w 999218"/>
                <a:gd name="connsiteY92" fmla="*/ 1356055 h 2077079"/>
                <a:gd name="connsiteX93" fmla="*/ 245062 w 999218"/>
                <a:gd name="connsiteY93" fmla="*/ 1316365 h 2077079"/>
                <a:gd name="connsiteX94" fmla="*/ 251677 w 999218"/>
                <a:gd name="connsiteY94" fmla="*/ 1296521 h 2077079"/>
                <a:gd name="connsiteX95" fmla="*/ 264906 w 999218"/>
                <a:gd name="connsiteY95" fmla="*/ 1276676 h 2077079"/>
                <a:gd name="connsiteX96" fmla="*/ 278136 w 999218"/>
                <a:gd name="connsiteY96" fmla="*/ 1230372 h 2077079"/>
                <a:gd name="connsiteX97" fmla="*/ 284750 w 999218"/>
                <a:gd name="connsiteY97" fmla="*/ 1210527 h 2077079"/>
                <a:gd name="connsiteX98" fmla="*/ 291365 w 999218"/>
                <a:gd name="connsiteY98" fmla="*/ 1131148 h 2077079"/>
                <a:gd name="connsiteX99" fmla="*/ 297980 w 999218"/>
                <a:gd name="connsiteY99" fmla="*/ 1091459 h 2077079"/>
                <a:gd name="connsiteX100" fmla="*/ 291365 w 999218"/>
                <a:gd name="connsiteY100" fmla="*/ 1038539 h 2077079"/>
                <a:gd name="connsiteX101" fmla="*/ 225218 w 999218"/>
                <a:gd name="connsiteY101" fmla="*/ 1025310 h 2077079"/>
                <a:gd name="connsiteX102" fmla="*/ 172300 w 999218"/>
                <a:gd name="connsiteY102" fmla="*/ 1018695 h 2077079"/>
                <a:gd name="connsiteX103" fmla="*/ 99539 w 999218"/>
                <a:gd name="connsiteY103" fmla="*/ 1005465 h 2077079"/>
                <a:gd name="connsiteX104" fmla="*/ 59850 w 999218"/>
                <a:gd name="connsiteY104" fmla="*/ 992235 h 2077079"/>
                <a:gd name="connsiteX105" fmla="*/ 40006 w 999218"/>
                <a:gd name="connsiteY105" fmla="*/ 985620 h 2077079"/>
                <a:gd name="connsiteX106" fmla="*/ 20162 w 999218"/>
                <a:gd name="connsiteY106" fmla="*/ 972390 h 2077079"/>
                <a:gd name="connsiteX107" fmla="*/ 318 w 999218"/>
                <a:gd name="connsiteY107" fmla="*/ 932701 h 2077079"/>
                <a:gd name="connsiteX108" fmla="*/ 40006 w 999218"/>
                <a:gd name="connsiteY108" fmla="*/ 906241 h 2077079"/>
                <a:gd name="connsiteX109" fmla="*/ 192144 w 999218"/>
                <a:gd name="connsiteY109" fmla="*/ 893012 h 2077079"/>
                <a:gd name="connsiteX110" fmla="*/ 231833 w 999218"/>
                <a:gd name="connsiteY110" fmla="*/ 886397 h 2077079"/>
                <a:gd name="connsiteX111" fmla="*/ 258291 w 999218"/>
                <a:gd name="connsiteY111" fmla="*/ 846707 h 2077079"/>
                <a:gd name="connsiteX112" fmla="*/ 271521 w 999218"/>
                <a:gd name="connsiteY112" fmla="*/ 833477 h 2077079"/>
                <a:gd name="connsiteX113" fmla="*/ 271521 w 999218"/>
                <a:gd name="connsiteY113" fmla="*/ 740869 h 20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99218" h="2077079">
                  <a:moveTo>
                    <a:pt x="278136" y="681335"/>
                  </a:moveTo>
                  <a:cubicBezTo>
                    <a:pt x="275620" y="668754"/>
                    <a:pt x="271686" y="641976"/>
                    <a:pt x="264906" y="628415"/>
                  </a:cubicBezTo>
                  <a:cubicBezTo>
                    <a:pt x="261351" y="621304"/>
                    <a:pt x="256912" y="614554"/>
                    <a:pt x="251677" y="608571"/>
                  </a:cubicBezTo>
                  <a:cubicBezTo>
                    <a:pt x="241410" y="596837"/>
                    <a:pt x="227252" y="588469"/>
                    <a:pt x="218603" y="575496"/>
                  </a:cubicBezTo>
                  <a:lnTo>
                    <a:pt x="192144" y="535807"/>
                  </a:lnTo>
                  <a:cubicBezTo>
                    <a:pt x="194349" y="515962"/>
                    <a:pt x="195476" y="495968"/>
                    <a:pt x="198759" y="476273"/>
                  </a:cubicBezTo>
                  <a:cubicBezTo>
                    <a:pt x="199905" y="469395"/>
                    <a:pt x="201018" y="461873"/>
                    <a:pt x="205374" y="456428"/>
                  </a:cubicBezTo>
                  <a:cubicBezTo>
                    <a:pt x="210340" y="450220"/>
                    <a:pt x="218603" y="447608"/>
                    <a:pt x="225218" y="443198"/>
                  </a:cubicBezTo>
                  <a:cubicBezTo>
                    <a:pt x="232111" y="422520"/>
                    <a:pt x="238798" y="396659"/>
                    <a:pt x="258291" y="383664"/>
                  </a:cubicBezTo>
                  <a:lnTo>
                    <a:pt x="278136" y="370434"/>
                  </a:lnTo>
                  <a:cubicBezTo>
                    <a:pt x="280341" y="363819"/>
                    <a:pt x="281163" y="356569"/>
                    <a:pt x="284750" y="350590"/>
                  </a:cubicBezTo>
                  <a:cubicBezTo>
                    <a:pt x="287959" y="345242"/>
                    <a:pt x="295191" y="342938"/>
                    <a:pt x="297980" y="337360"/>
                  </a:cubicBezTo>
                  <a:cubicBezTo>
                    <a:pt x="304216" y="324887"/>
                    <a:pt x="306799" y="310900"/>
                    <a:pt x="311209" y="297670"/>
                  </a:cubicBezTo>
                  <a:cubicBezTo>
                    <a:pt x="320701" y="269192"/>
                    <a:pt x="316130" y="284603"/>
                    <a:pt x="324438" y="251366"/>
                  </a:cubicBezTo>
                  <a:cubicBezTo>
                    <a:pt x="326643" y="213882"/>
                    <a:pt x="327493" y="176293"/>
                    <a:pt x="331053" y="138913"/>
                  </a:cubicBezTo>
                  <a:cubicBezTo>
                    <a:pt x="331447" y="134778"/>
                    <a:pt x="340862" y="98767"/>
                    <a:pt x="344283" y="92608"/>
                  </a:cubicBezTo>
                  <a:cubicBezTo>
                    <a:pt x="352004" y="78709"/>
                    <a:pt x="357512" y="61739"/>
                    <a:pt x="370741" y="52919"/>
                  </a:cubicBezTo>
                  <a:cubicBezTo>
                    <a:pt x="383971" y="44099"/>
                    <a:pt x="395346" y="31487"/>
                    <a:pt x="410430" y="26459"/>
                  </a:cubicBezTo>
                  <a:cubicBezTo>
                    <a:pt x="464325" y="8493"/>
                    <a:pt x="423421" y="21129"/>
                    <a:pt x="536109" y="0"/>
                  </a:cubicBezTo>
                  <a:cubicBezTo>
                    <a:pt x="580207" y="2205"/>
                    <a:pt x="624416" y="2790"/>
                    <a:pt x="668403" y="6615"/>
                  </a:cubicBezTo>
                  <a:cubicBezTo>
                    <a:pt x="688528" y="8365"/>
                    <a:pt x="690724" y="17776"/>
                    <a:pt x="708091" y="26459"/>
                  </a:cubicBezTo>
                  <a:cubicBezTo>
                    <a:pt x="714327" y="29577"/>
                    <a:pt x="721320" y="30869"/>
                    <a:pt x="727935" y="33074"/>
                  </a:cubicBezTo>
                  <a:cubicBezTo>
                    <a:pt x="738960" y="44099"/>
                    <a:pt x="752361" y="53176"/>
                    <a:pt x="761009" y="66149"/>
                  </a:cubicBezTo>
                  <a:cubicBezTo>
                    <a:pt x="777697" y="91182"/>
                    <a:pt x="768617" y="80372"/>
                    <a:pt x="787468" y="99223"/>
                  </a:cubicBezTo>
                  <a:lnTo>
                    <a:pt x="813926" y="178602"/>
                  </a:lnTo>
                  <a:lnTo>
                    <a:pt x="820541" y="198447"/>
                  </a:lnTo>
                  <a:lnTo>
                    <a:pt x="827156" y="218292"/>
                  </a:lnTo>
                  <a:cubicBezTo>
                    <a:pt x="829361" y="264596"/>
                    <a:pt x="828652" y="311131"/>
                    <a:pt x="833771" y="357204"/>
                  </a:cubicBezTo>
                  <a:cubicBezTo>
                    <a:pt x="835311" y="371064"/>
                    <a:pt x="839264" y="385291"/>
                    <a:pt x="847000" y="396894"/>
                  </a:cubicBezTo>
                  <a:lnTo>
                    <a:pt x="873459" y="436583"/>
                  </a:lnTo>
                  <a:cubicBezTo>
                    <a:pt x="875664" y="443198"/>
                    <a:pt x="876956" y="450191"/>
                    <a:pt x="880074" y="456428"/>
                  </a:cubicBezTo>
                  <a:cubicBezTo>
                    <a:pt x="883629" y="463539"/>
                    <a:pt x="890074" y="469008"/>
                    <a:pt x="893303" y="476273"/>
                  </a:cubicBezTo>
                  <a:cubicBezTo>
                    <a:pt x="898966" y="489016"/>
                    <a:pt x="902122" y="502732"/>
                    <a:pt x="906532" y="515962"/>
                  </a:cubicBezTo>
                  <a:lnTo>
                    <a:pt x="913147" y="535807"/>
                  </a:lnTo>
                  <a:cubicBezTo>
                    <a:pt x="907450" y="587083"/>
                    <a:pt x="922430" y="590699"/>
                    <a:pt x="886688" y="608571"/>
                  </a:cubicBezTo>
                  <a:cubicBezTo>
                    <a:pt x="880452" y="611689"/>
                    <a:pt x="873459" y="612981"/>
                    <a:pt x="866844" y="615186"/>
                  </a:cubicBezTo>
                  <a:cubicBezTo>
                    <a:pt x="861642" y="622989"/>
                    <a:pt x="845696" y="643138"/>
                    <a:pt x="847000" y="654875"/>
                  </a:cubicBezTo>
                  <a:cubicBezTo>
                    <a:pt x="848085" y="664639"/>
                    <a:pt x="860849" y="704321"/>
                    <a:pt x="873459" y="714409"/>
                  </a:cubicBezTo>
                  <a:cubicBezTo>
                    <a:pt x="878904" y="718765"/>
                    <a:pt x="886688" y="718819"/>
                    <a:pt x="893303" y="721024"/>
                  </a:cubicBezTo>
                  <a:cubicBezTo>
                    <a:pt x="897713" y="727639"/>
                    <a:pt x="901566" y="734661"/>
                    <a:pt x="906532" y="740869"/>
                  </a:cubicBezTo>
                  <a:cubicBezTo>
                    <a:pt x="917304" y="754334"/>
                    <a:pt x="924872" y="757505"/>
                    <a:pt x="939606" y="767328"/>
                  </a:cubicBezTo>
                  <a:cubicBezTo>
                    <a:pt x="948426" y="780558"/>
                    <a:pt x="961038" y="791933"/>
                    <a:pt x="966065" y="807018"/>
                  </a:cubicBezTo>
                  <a:cubicBezTo>
                    <a:pt x="975193" y="834405"/>
                    <a:pt x="968811" y="821061"/>
                    <a:pt x="985909" y="846707"/>
                  </a:cubicBezTo>
                  <a:cubicBezTo>
                    <a:pt x="990319" y="859937"/>
                    <a:pt x="1000208" y="872493"/>
                    <a:pt x="999138" y="886397"/>
                  </a:cubicBezTo>
                  <a:cubicBezTo>
                    <a:pt x="996933" y="915061"/>
                    <a:pt x="997821" y="944133"/>
                    <a:pt x="992523" y="972390"/>
                  </a:cubicBezTo>
                  <a:cubicBezTo>
                    <a:pt x="989786" y="986989"/>
                    <a:pt x="971007" y="999686"/>
                    <a:pt x="959450" y="1005465"/>
                  </a:cubicBezTo>
                  <a:cubicBezTo>
                    <a:pt x="953214" y="1008583"/>
                    <a:pt x="945842" y="1008962"/>
                    <a:pt x="939606" y="1012080"/>
                  </a:cubicBezTo>
                  <a:cubicBezTo>
                    <a:pt x="932495" y="1015635"/>
                    <a:pt x="926873" y="1021755"/>
                    <a:pt x="919762" y="1025310"/>
                  </a:cubicBezTo>
                  <a:cubicBezTo>
                    <a:pt x="913526" y="1028428"/>
                    <a:pt x="906154" y="1028807"/>
                    <a:pt x="899918" y="1031925"/>
                  </a:cubicBezTo>
                  <a:cubicBezTo>
                    <a:pt x="892808" y="1035480"/>
                    <a:pt x="887381" y="1042022"/>
                    <a:pt x="880074" y="1045154"/>
                  </a:cubicBezTo>
                  <a:cubicBezTo>
                    <a:pt x="871718" y="1048735"/>
                    <a:pt x="862323" y="1049157"/>
                    <a:pt x="853615" y="1051769"/>
                  </a:cubicBezTo>
                  <a:cubicBezTo>
                    <a:pt x="840258" y="1055776"/>
                    <a:pt x="827455" y="1061617"/>
                    <a:pt x="813926" y="1064999"/>
                  </a:cubicBezTo>
                  <a:cubicBezTo>
                    <a:pt x="780704" y="1073305"/>
                    <a:pt x="796092" y="1068739"/>
                    <a:pt x="767624" y="1078229"/>
                  </a:cubicBezTo>
                  <a:lnTo>
                    <a:pt x="787468" y="1137763"/>
                  </a:lnTo>
                  <a:lnTo>
                    <a:pt x="794082" y="1157608"/>
                  </a:lnTo>
                  <a:cubicBezTo>
                    <a:pt x="796287" y="1164223"/>
                    <a:pt x="799330" y="1170615"/>
                    <a:pt x="800697" y="1177452"/>
                  </a:cubicBezTo>
                  <a:cubicBezTo>
                    <a:pt x="802902" y="1188477"/>
                    <a:pt x="805602" y="1199414"/>
                    <a:pt x="807312" y="1210527"/>
                  </a:cubicBezTo>
                  <a:cubicBezTo>
                    <a:pt x="810015" y="1228097"/>
                    <a:pt x="811412" y="1245848"/>
                    <a:pt x="813926" y="1263446"/>
                  </a:cubicBezTo>
                  <a:cubicBezTo>
                    <a:pt x="815823" y="1276724"/>
                    <a:pt x="818336" y="1289906"/>
                    <a:pt x="820541" y="1303136"/>
                  </a:cubicBezTo>
                  <a:cubicBezTo>
                    <a:pt x="818336" y="1334005"/>
                    <a:pt x="817343" y="1364985"/>
                    <a:pt x="813926" y="1395744"/>
                  </a:cubicBezTo>
                  <a:cubicBezTo>
                    <a:pt x="812259" y="1410748"/>
                    <a:pt x="797411" y="1451904"/>
                    <a:pt x="794082" y="1461893"/>
                  </a:cubicBezTo>
                  <a:lnTo>
                    <a:pt x="774238" y="1521427"/>
                  </a:lnTo>
                  <a:lnTo>
                    <a:pt x="767624" y="1541272"/>
                  </a:lnTo>
                  <a:cubicBezTo>
                    <a:pt x="753434" y="1803774"/>
                    <a:pt x="764528" y="1704951"/>
                    <a:pt x="747779" y="1838943"/>
                  </a:cubicBezTo>
                  <a:cubicBezTo>
                    <a:pt x="744013" y="1899212"/>
                    <a:pt x="746969" y="1928183"/>
                    <a:pt x="734550" y="1977856"/>
                  </a:cubicBezTo>
                  <a:cubicBezTo>
                    <a:pt x="731554" y="1989838"/>
                    <a:pt x="724809" y="2009462"/>
                    <a:pt x="714706" y="2017545"/>
                  </a:cubicBezTo>
                  <a:cubicBezTo>
                    <a:pt x="709262" y="2021901"/>
                    <a:pt x="701477" y="2021955"/>
                    <a:pt x="694862" y="2024160"/>
                  </a:cubicBezTo>
                  <a:cubicBezTo>
                    <a:pt x="669022" y="2050000"/>
                    <a:pt x="696135" y="2026832"/>
                    <a:pt x="661788" y="2044005"/>
                  </a:cubicBezTo>
                  <a:cubicBezTo>
                    <a:pt x="654678" y="2047560"/>
                    <a:pt x="649209" y="2054005"/>
                    <a:pt x="641944" y="2057234"/>
                  </a:cubicBezTo>
                  <a:cubicBezTo>
                    <a:pt x="614476" y="2069442"/>
                    <a:pt x="597479" y="2071419"/>
                    <a:pt x="569182" y="2077079"/>
                  </a:cubicBezTo>
                  <a:cubicBezTo>
                    <a:pt x="542723" y="2074874"/>
                    <a:pt x="515841" y="2075671"/>
                    <a:pt x="489806" y="2070464"/>
                  </a:cubicBezTo>
                  <a:cubicBezTo>
                    <a:pt x="482010" y="2068905"/>
                    <a:pt x="474175" y="2063976"/>
                    <a:pt x="469962" y="2057234"/>
                  </a:cubicBezTo>
                  <a:cubicBezTo>
                    <a:pt x="462571" y="2045408"/>
                    <a:pt x="456733" y="2017545"/>
                    <a:pt x="456733" y="2017545"/>
                  </a:cubicBezTo>
                  <a:cubicBezTo>
                    <a:pt x="458938" y="1980061"/>
                    <a:pt x="458491" y="1942326"/>
                    <a:pt x="463347" y="1905092"/>
                  </a:cubicBezTo>
                  <a:cubicBezTo>
                    <a:pt x="465151" y="1891263"/>
                    <a:pt x="472167" y="1878632"/>
                    <a:pt x="476577" y="1865402"/>
                  </a:cubicBezTo>
                  <a:lnTo>
                    <a:pt x="483191" y="1845558"/>
                  </a:lnTo>
                  <a:cubicBezTo>
                    <a:pt x="480986" y="1834533"/>
                    <a:pt x="479304" y="1823391"/>
                    <a:pt x="476577" y="1812483"/>
                  </a:cubicBezTo>
                  <a:cubicBezTo>
                    <a:pt x="474886" y="1805718"/>
                    <a:pt x="474892" y="1797569"/>
                    <a:pt x="469962" y="1792638"/>
                  </a:cubicBezTo>
                  <a:cubicBezTo>
                    <a:pt x="465032" y="1787708"/>
                    <a:pt x="456354" y="1789141"/>
                    <a:pt x="450118" y="1786023"/>
                  </a:cubicBezTo>
                  <a:cubicBezTo>
                    <a:pt x="398827" y="1760377"/>
                    <a:pt x="460309" y="1782806"/>
                    <a:pt x="410430" y="1766179"/>
                  </a:cubicBezTo>
                  <a:cubicBezTo>
                    <a:pt x="385957" y="1741706"/>
                    <a:pt x="402389" y="1756409"/>
                    <a:pt x="357512" y="1726489"/>
                  </a:cubicBezTo>
                  <a:lnTo>
                    <a:pt x="337668" y="1713259"/>
                  </a:lnTo>
                  <a:cubicBezTo>
                    <a:pt x="333258" y="1706644"/>
                    <a:pt x="330059" y="1699036"/>
                    <a:pt x="324438" y="1693415"/>
                  </a:cubicBezTo>
                  <a:cubicBezTo>
                    <a:pt x="311614" y="1680591"/>
                    <a:pt x="300891" y="1678950"/>
                    <a:pt x="284750" y="1673570"/>
                  </a:cubicBezTo>
                  <a:cubicBezTo>
                    <a:pt x="280340" y="1666955"/>
                    <a:pt x="277142" y="1659347"/>
                    <a:pt x="271521" y="1653725"/>
                  </a:cubicBezTo>
                  <a:cubicBezTo>
                    <a:pt x="265900" y="1648104"/>
                    <a:pt x="257885" y="1645462"/>
                    <a:pt x="251677" y="1640496"/>
                  </a:cubicBezTo>
                  <a:cubicBezTo>
                    <a:pt x="246807" y="1636600"/>
                    <a:pt x="242857" y="1631676"/>
                    <a:pt x="238447" y="1627266"/>
                  </a:cubicBezTo>
                  <a:cubicBezTo>
                    <a:pt x="219712" y="1571052"/>
                    <a:pt x="245841" y="1639589"/>
                    <a:pt x="218603" y="1594191"/>
                  </a:cubicBezTo>
                  <a:cubicBezTo>
                    <a:pt x="192842" y="1551256"/>
                    <a:pt x="232282" y="1594640"/>
                    <a:pt x="198759" y="1561117"/>
                  </a:cubicBezTo>
                  <a:cubicBezTo>
                    <a:pt x="194349" y="1547887"/>
                    <a:pt x="184537" y="1535337"/>
                    <a:pt x="185530" y="1521427"/>
                  </a:cubicBezTo>
                  <a:cubicBezTo>
                    <a:pt x="187735" y="1490558"/>
                    <a:pt x="187553" y="1459425"/>
                    <a:pt x="192144" y="1428819"/>
                  </a:cubicBezTo>
                  <a:cubicBezTo>
                    <a:pt x="195533" y="1406226"/>
                    <a:pt x="204682" y="1386687"/>
                    <a:pt x="218603" y="1369285"/>
                  </a:cubicBezTo>
                  <a:cubicBezTo>
                    <a:pt x="222499" y="1364415"/>
                    <a:pt x="227423" y="1360465"/>
                    <a:pt x="231833" y="1356055"/>
                  </a:cubicBezTo>
                  <a:lnTo>
                    <a:pt x="245062" y="1316365"/>
                  </a:lnTo>
                  <a:cubicBezTo>
                    <a:pt x="247267" y="1309750"/>
                    <a:pt x="247810" y="1302323"/>
                    <a:pt x="251677" y="1296521"/>
                  </a:cubicBezTo>
                  <a:cubicBezTo>
                    <a:pt x="256087" y="1289906"/>
                    <a:pt x="261351" y="1283787"/>
                    <a:pt x="264906" y="1276676"/>
                  </a:cubicBezTo>
                  <a:cubicBezTo>
                    <a:pt x="270192" y="1266103"/>
                    <a:pt x="275310" y="1240262"/>
                    <a:pt x="278136" y="1230372"/>
                  </a:cubicBezTo>
                  <a:cubicBezTo>
                    <a:pt x="280051" y="1223668"/>
                    <a:pt x="282545" y="1217142"/>
                    <a:pt x="284750" y="1210527"/>
                  </a:cubicBezTo>
                  <a:cubicBezTo>
                    <a:pt x="286955" y="1184067"/>
                    <a:pt x="288433" y="1157537"/>
                    <a:pt x="291365" y="1131148"/>
                  </a:cubicBezTo>
                  <a:cubicBezTo>
                    <a:pt x="292846" y="1117818"/>
                    <a:pt x="297980" y="1104871"/>
                    <a:pt x="297980" y="1091459"/>
                  </a:cubicBezTo>
                  <a:cubicBezTo>
                    <a:pt x="297980" y="1073682"/>
                    <a:pt x="304519" y="1050497"/>
                    <a:pt x="291365" y="1038539"/>
                  </a:cubicBezTo>
                  <a:cubicBezTo>
                    <a:pt x="274727" y="1023413"/>
                    <a:pt x="247530" y="1028099"/>
                    <a:pt x="225218" y="1025310"/>
                  </a:cubicBezTo>
                  <a:lnTo>
                    <a:pt x="172300" y="1018695"/>
                  </a:lnTo>
                  <a:cubicBezTo>
                    <a:pt x="141550" y="1014595"/>
                    <a:pt x="126807" y="1013646"/>
                    <a:pt x="99539" y="1005465"/>
                  </a:cubicBezTo>
                  <a:cubicBezTo>
                    <a:pt x="86182" y="1001458"/>
                    <a:pt x="73080" y="996645"/>
                    <a:pt x="59850" y="992235"/>
                  </a:cubicBezTo>
                  <a:cubicBezTo>
                    <a:pt x="53235" y="990030"/>
                    <a:pt x="45807" y="989488"/>
                    <a:pt x="40006" y="985620"/>
                  </a:cubicBezTo>
                  <a:lnTo>
                    <a:pt x="20162" y="972390"/>
                  </a:lnTo>
                  <a:cubicBezTo>
                    <a:pt x="16942" y="967560"/>
                    <a:pt x="-2725" y="941830"/>
                    <a:pt x="318" y="932701"/>
                  </a:cubicBezTo>
                  <a:cubicBezTo>
                    <a:pt x="5439" y="917337"/>
                    <a:pt x="25936" y="908799"/>
                    <a:pt x="40006" y="906241"/>
                  </a:cubicBezTo>
                  <a:cubicBezTo>
                    <a:pt x="83478" y="898337"/>
                    <a:pt x="154129" y="895546"/>
                    <a:pt x="192144" y="893012"/>
                  </a:cubicBezTo>
                  <a:cubicBezTo>
                    <a:pt x="205374" y="890807"/>
                    <a:pt x="219577" y="891844"/>
                    <a:pt x="231833" y="886397"/>
                  </a:cubicBezTo>
                  <a:cubicBezTo>
                    <a:pt x="259359" y="874163"/>
                    <a:pt x="246668" y="866079"/>
                    <a:pt x="258291" y="846707"/>
                  </a:cubicBezTo>
                  <a:cubicBezTo>
                    <a:pt x="261500" y="841359"/>
                    <a:pt x="270747" y="839666"/>
                    <a:pt x="271521" y="833477"/>
                  </a:cubicBezTo>
                  <a:cubicBezTo>
                    <a:pt x="275350" y="802846"/>
                    <a:pt x="271521" y="771738"/>
                    <a:pt x="271521" y="740869"/>
                  </a:cubicBezTo>
                </a:path>
              </a:pathLst>
            </a:custGeom>
            <a:ln w="2857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FF"/>
                </a:solidFill>
              </a:endParaRPr>
            </a:p>
          </p:txBody>
        </p:sp>
      </p:grpSp>
      <p:sp>
        <p:nvSpPr>
          <p:cNvPr id="2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Answering Binary Questions</a:t>
            </a:r>
            <a:endParaRPr lang="en-US" dirty="0"/>
          </a:p>
        </p:txBody>
      </p:sp>
      <p:sp>
        <p:nvSpPr>
          <p:cNvPr id="11" name="Freeform 10"/>
          <p:cNvSpPr/>
          <p:nvPr/>
        </p:nvSpPr>
        <p:spPr>
          <a:xfrm>
            <a:off x="6282285" y="5184533"/>
            <a:ext cx="2390876" cy="822098"/>
          </a:xfrm>
          <a:custGeom>
            <a:avLst/>
            <a:gdLst>
              <a:gd name="connsiteX0" fmla="*/ 0 w 2390876"/>
              <a:gd name="connsiteY0" fmla="*/ 82210 h 822098"/>
              <a:gd name="connsiteX1" fmla="*/ 82210 w 2390876"/>
              <a:gd name="connsiteY1" fmla="*/ 0 h 822098"/>
              <a:gd name="connsiteX2" fmla="*/ 2308666 w 2390876"/>
              <a:gd name="connsiteY2" fmla="*/ 0 h 822098"/>
              <a:gd name="connsiteX3" fmla="*/ 2390876 w 2390876"/>
              <a:gd name="connsiteY3" fmla="*/ 82210 h 822098"/>
              <a:gd name="connsiteX4" fmla="*/ 2390876 w 2390876"/>
              <a:gd name="connsiteY4" fmla="*/ 739888 h 822098"/>
              <a:gd name="connsiteX5" fmla="*/ 2308666 w 2390876"/>
              <a:gd name="connsiteY5" fmla="*/ 822098 h 822098"/>
              <a:gd name="connsiteX6" fmla="*/ 82210 w 2390876"/>
              <a:gd name="connsiteY6" fmla="*/ 822098 h 822098"/>
              <a:gd name="connsiteX7" fmla="*/ 0 w 2390876"/>
              <a:gd name="connsiteY7" fmla="*/ 739888 h 822098"/>
              <a:gd name="connsiteX8" fmla="*/ 0 w 2390876"/>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876" h="822098">
                <a:moveTo>
                  <a:pt x="0" y="82210"/>
                </a:moveTo>
                <a:cubicBezTo>
                  <a:pt x="0" y="36807"/>
                  <a:pt x="36807" y="0"/>
                  <a:pt x="82210" y="0"/>
                </a:cubicBezTo>
                <a:lnTo>
                  <a:pt x="2308666" y="0"/>
                </a:lnTo>
                <a:cubicBezTo>
                  <a:pt x="2354069" y="0"/>
                  <a:pt x="2390876" y="36807"/>
                  <a:pt x="2390876" y="82210"/>
                </a:cubicBezTo>
                <a:lnTo>
                  <a:pt x="2390876" y="739888"/>
                </a:lnTo>
                <a:cubicBezTo>
                  <a:pt x="2390876" y="785291"/>
                  <a:pt x="2354069" y="822098"/>
                  <a:pt x="2308666"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Tuple extraction</a:t>
            </a:r>
            <a:endParaRPr lang="en-IN" sz="2000" kern="1200" dirty="0">
              <a:solidFill>
                <a:schemeClr val="tx1"/>
              </a:solidFill>
            </a:endParaRPr>
          </a:p>
        </p:txBody>
      </p:sp>
      <p:sp>
        <p:nvSpPr>
          <p:cNvPr id="13" name="Freeform 12"/>
          <p:cNvSpPr/>
          <p:nvPr/>
        </p:nvSpPr>
        <p:spPr>
          <a:xfrm rot="21542719">
            <a:off x="7379208" y="4885973"/>
            <a:ext cx="182880" cy="257264"/>
          </a:xfrm>
          <a:custGeom>
            <a:avLst/>
            <a:gdLst>
              <a:gd name="connsiteX0" fmla="*/ 0 w 257264"/>
              <a:gd name="connsiteY0" fmla="*/ 73989 h 369944"/>
              <a:gd name="connsiteX1" fmla="*/ 128632 w 257264"/>
              <a:gd name="connsiteY1" fmla="*/ 73989 h 369944"/>
              <a:gd name="connsiteX2" fmla="*/ 128632 w 257264"/>
              <a:gd name="connsiteY2" fmla="*/ 0 h 369944"/>
              <a:gd name="connsiteX3" fmla="*/ 257264 w 257264"/>
              <a:gd name="connsiteY3" fmla="*/ 184972 h 369944"/>
              <a:gd name="connsiteX4" fmla="*/ 128632 w 257264"/>
              <a:gd name="connsiteY4" fmla="*/ 369944 h 369944"/>
              <a:gd name="connsiteX5" fmla="*/ 128632 w 257264"/>
              <a:gd name="connsiteY5" fmla="*/ 295955 h 369944"/>
              <a:gd name="connsiteX6" fmla="*/ 0 w 257264"/>
              <a:gd name="connsiteY6" fmla="*/ 295955 h 369944"/>
              <a:gd name="connsiteX7" fmla="*/ 0 w 257264"/>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64" h="369944">
                <a:moveTo>
                  <a:pt x="51453" y="369944"/>
                </a:moveTo>
                <a:lnTo>
                  <a:pt x="51453" y="184972"/>
                </a:lnTo>
                <a:lnTo>
                  <a:pt x="0" y="184972"/>
                </a:lnTo>
                <a:lnTo>
                  <a:pt x="128632" y="0"/>
                </a:lnTo>
                <a:lnTo>
                  <a:pt x="257264" y="184972"/>
                </a:lnTo>
                <a:lnTo>
                  <a:pt x="205811" y="184972"/>
                </a:lnTo>
                <a:lnTo>
                  <a:pt x="205811" y="369944"/>
                </a:lnTo>
                <a:lnTo>
                  <a:pt x="51453"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9" tIns="77178" rIns="73988"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0" name="Freeform 19"/>
          <p:cNvSpPr/>
          <p:nvPr/>
        </p:nvSpPr>
        <p:spPr>
          <a:xfrm>
            <a:off x="6298030" y="4019463"/>
            <a:ext cx="2320557" cy="822098"/>
          </a:xfrm>
          <a:custGeom>
            <a:avLst/>
            <a:gdLst>
              <a:gd name="connsiteX0" fmla="*/ 0 w 2320557"/>
              <a:gd name="connsiteY0" fmla="*/ 82210 h 822098"/>
              <a:gd name="connsiteX1" fmla="*/ 82210 w 2320557"/>
              <a:gd name="connsiteY1" fmla="*/ 0 h 822098"/>
              <a:gd name="connsiteX2" fmla="*/ 2238347 w 2320557"/>
              <a:gd name="connsiteY2" fmla="*/ 0 h 822098"/>
              <a:gd name="connsiteX3" fmla="*/ 2320557 w 2320557"/>
              <a:gd name="connsiteY3" fmla="*/ 82210 h 822098"/>
              <a:gd name="connsiteX4" fmla="*/ 2320557 w 2320557"/>
              <a:gd name="connsiteY4" fmla="*/ 739888 h 822098"/>
              <a:gd name="connsiteX5" fmla="*/ 2238347 w 2320557"/>
              <a:gd name="connsiteY5" fmla="*/ 822098 h 822098"/>
              <a:gd name="connsiteX6" fmla="*/ 82210 w 2320557"/>
              <a:gd name="connsiteY6" fmla="*/ 822098 h 822098"/>
              <a:gd name="connsiteX7" fmla="*/ 0 w 2320557"/>
              <a:gd name="connsiteY7" fmla="*/ 739888 h 822098"/>
              <a:gd name="connsiteX8" fmla="*/ 0 w 2320557"/>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0557" h="822098">
                <a:moveTo>
                  <a:pt x="0" y="82210"/>
                </a:moveTo>
                <a:cubicBezTo>
                  <a:pt x="0" y="36807"/>
                  <a:pt x="36807" y="0"/>
                  <a:pt x="82210" y="0"/>
                </a:cubicBezTo>
                <a:lnTo>
                  <a:pt x="2238347" y="0"/>
                </a:lnTo>
                <a:cubicBezTo>
                  <a:pt x="2283750" y="0"/>
                  <a:pt x="2320557" y="36807"/>
                  <a:pt x="2320557" y="82210"/>
                </a:cubicBezTo>
                <a:lnTo>
                  <a:pt x="2320557" y="739888"/>
                </a:lnTo>
                <a:cubicBezTo>
                  <a:pt x="2320557" y="785291"/>
                  <a:pt x="2283750" y="822098"/>
                  <a:pt x="2238347"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Text and vision alignment</a:t>
            </a:r>
            <a:endParaRPr lang="en-IN" sz="2000" kern="1200" dirty="0">
              <a:solidFill>
                <a:schemeClr val="tx1"/>
              </a:solidFill>
            </a:endParaRPr>
          </a:p>
        </p:txBody>
      </p:sp>
      <p:sp>
        <p:nvSpPr>
          <p:cNvPr id="21" name="Freeform 20"/>
          <p:cNvSpPr/>
          <p:nvPr/>
        </p:nvSpPr>
        <p:spPr>
          <a:xfrm rot="21565426">
            <a:off x="7379208" y="3717527"/>
            <a:ext cx="182880" cy="259616"/>
          </a:xfrm>
          <a:custGeom>
            <a:avLst/>
            <a:gdLst>
              <a:gd name="connsiteX0" fmla="*/ 0 w 259615"/>
              <a:gd name="connsiteY0" fmla="*/ 73989 h 369944"/>
              <a:gd name="connsiteX1" fmla="*/ 129808 w 259615"/>
              <a:gd name="connsiteY1" fmla="*/ 73989 h 369944"/>
              <a:gd name="connsiteX2" fmla="*/ 129808 w 259615"/>
              <a:gd name="connsiteY2" fmla="*/ 0 h 369944"/>
              <a:gd name="connsiteX3" fmla="*/ 259615 w 259615"/>
              <a:gd name="connsiteY3" fmla="*/ 184972 h 369944"/>
              <a:gd name="connsiteX4" fmla="*/ 129808 w 259615"/>
              <a:gd name="connsiteY4" fmla="*/ 369944 h 369944"/>
              <a:gd name="connsiteX5" fmla="*/ 129808 w 259615"/>
              <a:gd name="connsiteY5" fmla="*/ 295955 h 369944"/>
              <a:gd name="connsiteX6" fmla="*/ 0 w 259615"/>
              <a:gd name="connsiteY6" fmla="*/ 295955 h 369944"/>
              <a:gd name="connsiteX7" fmla="*/ 0 w 259615"/>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615" h="369944">
                <a:moveTo>
                  <a:pt x="51923" y="369943"/>
                </a:moveTo>
                <a:lnTo>
                  <a:pt x="51923" y="184971"/>
                </a:lnTo>
                <a:lnTo>
                  <a:pt x="0" y="184971"/>
                </a:lnTo>
                <a:lnTo>
                  <a:pt x="129808" y="1"/>
                </a:lnTo>
                <a:lnTo>
                  <a:pt x="259615" y="184971"/>
                </a:lnTo>
                <a:lnTo>
                  <a:pt x="207692" y="184971"/>
                </a:lnTo>
                <a:lnTo>
                  <a:pt x="207692" y="369943"/>
                </a:lnTo>
                <a:lnTo>
                  <a:pt x="51923" y="369943"/>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90" tIns="77883" rIns="73988" bIns="1" numCol="1" spcCol="1270" anchor="ctr" anchorCtr="0">
            <a:noAutofit/>
          </a:bodyPr>
          <a:lstStyle/>
          <a:p>
            <a:pPr lvl="0" algn="ctr" defTabSz="577850">
              <a:lnSpc>
                <a:spcPct val="90000"/>
              </a:lnSpc>
              <a:spcBef>
                <a:spcPct val="0"/>
              </a:spcBef>
              <a:spcAft>
                <a:spcPct val="35000"/>
              </a:spcAft>
            </a:pPr>
            <a:endParaRPr lang="en-IN" sz="1300" kern="1200"/>
          </a:p>
        </p:txBody>
      </p:sp>
      <p:sp>
        <p:nvSpPr>
          <p:cNvPr id="23" name="Freeform 22"/>
          <p:cNvSpPr/>
          <p:nvPr/>
        </p:nvSpPr>
        <p:spPr>
          <a:xfrm>
            <a:off x="6244772" y="2851228"/>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Feature extraction</a:t>
            </a:r>
            <a:endParaRPr lang="en-IN" sz="2000" kern="1200" dirty="0">
              <a:solidFill>
                <a:schemeClr val="tx1"/>
              </a:solidFill>
            </a:endParaRPr>
          </a:p>
        </p:txBody>
      </p:sp>
      <p:sp>
        <p:nvSpPr>
          <p:cNvPr id="24" name="Freeform 23"/>
          <p:cNvSpPr/>
          <p:nvPr/>
        </p:nvSpPr>
        <p:spPr>
          <a:xfrm rot="33386">
            <a:off x="7376358" y="2563060"/>
            <a:ext cx="182880" cy="246888"/>
          </a:xfrm>
          <a:custGeom>
            <a:avLst/>
            <a:gdLst>
              <a:gd name="connsiteX0" fmla="*/ 0 w 246228"/>
              <a:gd name="connsiteY0" fmla="*/ 73989 h 369944"/>
              <a:gd name="connsiteX1" fmla="*/ 123114 w 246228"/>
              <a:gd name="connsiteY1" fmla="*/ 73989 h 369944"/>
              <a:gd name="connsiteX2" fmla="*/ 123114 w 246228"/>
              <a:gd name="connsiteY2" fmla="*/ 0 h 369944"/>
              <a:gd name="connsiteX3" fmla="*/ 246228 w 246228"/>
              <a:gd name="connsiteY3" fmla="*/ 184972 h 369944"/>
              <a:gd name="connsiteX4" fmla="*/ 123114 w 246228"/>
              <a:gd name="connsiteY4" fmla="*/ 369944 h 369944"/>
              <a:gd name="connsiteX5" fmla="*/ 123114 w 246228"/>
              <a:gd name="connsiteY5" fmla="*/ 295955 h 369944"/>
              <a:gd name="connsiteX6" fmla="*/ 0 w 246228"/>
              <a:gd name="connsiteY6" fmla="*/ 295955 h 369944"/>
              <a:gd name="connsiteX7" fmla="*/ 0 w 246228"/>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228" h="369944">
                <a:moveTo>
                  <a:pt x="49246" y="369944"/>
                </a:moveTo>
                <a:lnTo>
                  <a:pt x="49246" y="184972"/>
                </a:lnTo>
                <a:lnTo>
                  <a:pt x="0" y="184972"/>
                </a:lnTo>
                <a:lnTo>
                  <a:pt x="123114" y="0"/>
                </a:lnTo>
                <a:lnTo>
                  <a:pt x="246228" y="184972"/>
                </a:lnTo>
                <a:lnTo>
                  <a:pt x="196982" y="184972"/>
                </a:lnTo>
                <a:lnTo>
                  <a:pt x="196982" y="369944"/>
                </a:lnTo>
                <a:lnTo>
                  <a:pt x="49246"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8" tIns="73867" rIns="73989"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5" name="Freeform 24"/>
          <p:cNvSpPr/>
          <p:nvPr/>
        </p:nvSpPr>
        <p:spPr>
          <a:xfrm>
            <a:off x="6255945" y="1700840"/>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MLP classifier</a:t>
            </a:r>
            <a:endParaRPr lang="en-IN" sz="2000" kern="1200" dirty="0">
              <a:solidFill>
                <a:schemeClr val="tx1"/>
              </a:solidFill>
            </a:endParaRPr>
          </a:p>
        </p:txBody>
      </p:sp>
      <p:cxnSp>
        <p:nvCxnSpPr>
          <p:cNvPr id="14" name="Straight Arrow Connector 13"/>
          <p:cNvCxnSpPr/>
          <p:nvPr/>
        </p:nvCxnSpPr>
        <p:spPr>
          <a:xfrm flipV="1">
            <a:off x="3035808" y="5726644"/>
            <a:ext cx="0" cy="27998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ight Arrow 17"/>
          <p:cNvSpPr/>
          <p:nvPr/>
        </p:nvSpPr>
        <p:spPr bwMode="auto">
          <a:xfrm rot="19592604">
            <a:off x="2608225" y="4972675"/>
            <a:ext cx="1411551" cy="54976"/>
          </a:xfrm>
          <a:prstGeom prst="rightArrow">
            <a:avLst/>
          </a:prstGeom>
          <a:solidFill>
            <a:srgbClr val="002060"/>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9" name="Right Arrow 18"/>
          <p:cNvSpPr/>
          <p:nvPr/>
        </p:nvSpPr>
        <p:spPr bwMode="auto">
          <a:xfrm rot="14223050">
            <a:off x="3667434" y="5166429"/>
            <a:ext cx="548640" cy="61403"/>
          </a:xfrm>
          <a:prstGeom prst="rightArrow">
            <a:avLst/>
          </a:prstGeom>
          <a:solidFill>
            <a:srgbClr val="FF0000"/>
          </a:solidFill>
          <a:ln>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31" name="Rectangle 30"/>
          <p:cNvSpPr/>
          <p:nvPr/>
        </p:nvSpPr>
        <p:spPr>
          <a:xfrm>
            <a:off x="2456949" y="2050933"/>
            <a:ext cx="1158600" cy="621243"/>
          </a:xfrm>
          <a:prstGeom prst="rect">
            <a:avLst/>
          </a:prstGeom>
          <a:solidFill>
            <a:schemeClr val="accent3">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32" name="TextBox 31"/>
          <p:cNvSpPr txBox="1"/>
          <p:nvPr/>
        </p:nvSpPr>
        <p:spPr>
          <a:xfrm>
            <a:off x="2311051" y="2164975"/>
            <a:ext cx="1450396" cy="400110"/>
          </a:xfrm>
          <a:prstGeom prst="rect">
            <a:avLst/>
          </a:prstGeom>
          <a:noFill/>
        </p:spPr>
        <p:txBody>
          <a:bodyPr wrap="square" rtlCol="0">
            <a:spAutoFit/>
          </a:bodyPr>
          <a:lstStyle/>
          <a:p>
            <a:pPr algn="ctr"/>
            <a:r>
              <a:rPr lang="en-US" sz="2000" dirty="0" smtClean="0"/>
              <a:t>MLP</a:t>
            </a:r>
            <a:endParaRPr lang="en-US" sz="2000" dirty="0"/>
          </a:p>
        </p:txBody>
      </p:sp>
      <p:cxnSp>
        <p:nvCxnSpPr>
          <p:cNvPr id="36" name="Straight Arrow Connector 35"/>
          <p:cNvCxnSpPr>
            <a:endCxn id="31" idx="2"/>
          </p:cNvCxnSpPr>
          <p:nvPr/>
        </p:nvCxnSpPr>
        <p:spPr>
          <a:xfrm flipV="1">
            <a:off x="3036249" y="2672176"/>
            <a:ext cx="0" cy="317642"/>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1" idx="0"/>
          </p:cNvCxnSpPr>
          <p:nvPr/>
        </p:nvCxnSpPr>
        <p:spPr>
          <a:xfrm flipV="1">
            <a:off x="3036249" y="1815179"/>
            <a:ext cx="0" cy="23575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62112" y="2905880"/>
            <a:ext cx="1171283" cy="430887"/>
          </a:xfrm>
          <a:prstGeom prst="rect">
            <a:avLst/>
          </a:prstGeom>
          <a:noFill/>
        </p:spPr>
        <p:txBody>
          <a:bodyPr wrap="none" rtlCol="0">
            <a:spAutoFit/>
          </a:bodyPr>
          <a:lstStyle/>
          <a:p>
            <a:r>
              <a:rPr lang="en-US" sz="2200" dirty="0" smtClean="0">
                <a:solidFill>
                  <a:srgbClr val="000000"/>
                </a:solidFill>
              </a:rPr>
              <a:t>Features</a:t>
            </a:r>
            <a:endParaRPr lang="en-US" sz="2200" dirty="0">
              <a:solidFill>
                <a:srgbClr val="008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993337701"/>
              </p:ext>
            </p:extLst>
          </p:nvPr>
        </p:nvGraphicFramePr>
        <p:xfrm>
          <a:off x="1981201" y="2943711"/>
          <a:ext cx="2082800" cy="36576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tblGrid>
              <a:tr h="32393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3" name="Rectangle 32"/>
          <p:cNvSpPr/>
          <p:nvPr/>
        </p:nvSpPr>
        <p:spPr>
          <a:xfrm>
            <a:off x="483471" y="1337481"/>
            <a:ext cx="4934690" cy="1568399"/>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Rectangle 33"/>
          <p:cNvSpPr/>
          <p:nvPr/>
        </p:nvSpPr>
        <p:spPr>
          <a:xfrm>
            <a:off x="5827594" y="1489881"/>
            <a:ext cx="3254464" cy="132095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9" name="Rectangle 28"/>
          <p:cNvSpPr/>
          <p:nvPr/>
        </p:nvSpPr>
        <p:spPr>
          <a:xfrm>
            <a:off x="541628" y="5311428"/>
            <a:ext cx="5175194" cy="1079957"/>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Rectangle 29"/>
          <p:cNvSpPr/>
          <p:nvPr/>
        </p:nvSpPr>
        <p:spPr>
          <a:xfrm>
            <a:off x="6003544" y="3716614"/>
            <a:ext cx="2835656" cy="2674772"/>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6844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feature extraction</a:t>
            </a:r>
            <a:endParaRPr lang="en-US" dirty="0"/>
          </a:p>
        </p:txBody>
      </p:sp>
      <p:grpSp>
        <p:nvGrpSpPr>
          <p:cNvPr id="4" name="Group 3"/>
          <p:cNvGrpSpPr/>
          <p:nvPr/>
        </p:nvGrpSpPr>
        <p:grpSpPr>
          <a:xfrm>
            <a:off x="607879" y="1755033"/>
            <a:ext cx="3646940" cy="2276551"/>
            <a:chOff x="127000" y="889000"/>
            <a:chExt cx="8890000" cy="5080000"/>
          </a:xfrm>
        </p:grpSpPr>
        <p:pic>
          <p:nvPicPr>
            <p:cNvPr id="5" name="Picture 4"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889000"/>
              <a:ext cx="8890000" cy="5080000"/>
            </a:xfrm>
            <a:prstGeom prst="rect">
              <a:avLst/>
            </a:prstGeom>
          </p:spPr>
        </p:pic>
        <p:sp>
          <p:nvSpPr>
            <p:cNvPr id="6" name="Freeform 5"/>
            <p:cNvSpPr/>
            <p:nvPr/>
          </p:nvSpPr>
          <p:spPr>
            <a:xfrm>
              <a:off x="6085527" y="3128849"/>
              <a:ext cx="906214" cy="1528042"/>
            </a:xfrm>
            <a:custGeom>
              <a:avLst/>
              <a:gdLst>
                <a:gd name="connsiteX0" fmla="*/ 780535 w 906214"/>
                <a:gd name="connsiteY0" fmla="*/ 13230 h 1528042"/>
                <a:gd name="connsiteX1" fmla="*/ 509332 w 906214"/>
                <a:gd name="connsiteY1" fmla="*/ 6615 h 1528042"/>
                <a:gd name="connsiteX2" fmla="*/ 244744 w 906214"/>
                <a:gd name="connsiteY2" fmla="*/ 0 h 1528042"/>
                <a:gd name="connsiteX3" fmla="*/ 79376 w 906214"/>
                <a:gd name="connsiteY3" fmla="*/ 6615 h 1528042"/>
                <a:gd name="connsiteX4" fmla="*/ 46303 w 906214"/>
                <a:gd name="connsiteY4" fmla="*/ 13230 h 1528042"/>
                <a:gd name="connsiteX5" fmla="*/ 26459 w 906214"/>
                <a:gd name="connsiteY5" fmla="*/ 26459 h 1528042"/>
                <a:gd name="connsiteX6" fmla="*/ 0 w 906214"/>
                <a:gd name="connsiteY6" fmla="*/ 59534 h 1528042"/>
                <a:gd name="connsiteX7" fmla="*/ 6614 w 906214"/>
                <a:gd name="connsiteY7" fmla="*/ 119068 h 1528042"/>
                <a:gd name="connsiteX8" fmla="*/ 19844 w 906214"/>
                <a:gd name="connsiteY8" fmla="*/ 132298 h 1528042"/>
                <a:gd name="connsiteX9" fmla="*/ 59532 w 906214"/>
                <a:gd name="connsiteY9" fmla="*/ 152143 h 1528042"/>
                <a:gd name="connsiteX10" fmla="*/ 277817 w 906214"/>
                <a:gd name="connsiteY10" fmla="*/ 145528 h 1528042"/>
                <a:gd name="connsiteX11" fmla="*/ 403497 w 906214"/>
                <a:gd name="connsiteY11" fmla="*/ 145528 h 1528042"/>
                <a:gd name="connsiteX12" fmla="*/ 410111 w 906214"/>
                <a:gd name="connsiteY12" fmla="*/ 165372 h 1528042"/>
                <a:gd name="connsiteX13" fmla="*/ 396882 w 906214"/>
                <a:gd name="connsiteY13" fmla="*/ 304285 h 1528042"/>
                <a:gd name="connsiteX14" fmla="*/ 390267 w 906214"/>
                <a:gd name="connsiteY14" fmla="*/ 429968 h 1528042"/>
                <a:gd name="connsiteX15" fmla="*/ 370423 w 906214"/>
                <a:gd name="connsiteY15" fmla="*/ 469658 h 1528042"/>
                <a:gd name="connsiteX16" fmla="*/ 350579 w 906214"/>
                <a:gd name="connsiteY16" fmla="*/ 489503 h 1528042"/>
                <a:gd name="connsiteX17" fmla="*/ 337350 w 906214"/>
                <a:gd name="connsiteY17" fmla="*/ 509347 h 1528042"/>
                <a:gd name="connsiteX18" fmla="*/ 304276 w 906214"/>
                <a:gd name="connsiteY18" fmla="*/ 535807 h 1528042"/>
                <a:gd name="connsiteX19" fmla="*/ 291047 w 906214"/>
                <a:gd name="connsiteY19" fmla="*/ 555652 h 1528042"/>
                <a:gd name="connsiteX20" fmla="*/ 271203 w 906214"/>
                <a:gd name="connsiteY20" fmla="*/ 562267 h 1528042"/>
                <a:gd name="connsiteX21" fmla="*/ 264588 w 906214"/>
                <a:gd name="connsiteY21" fmla="*/ 582111 h 1528042"/>
                <a:gd name="connsiteX22" fmla="*/ 251358 w 906214"/>
                <a:gd name="connsiteY22" fmla="*/ 595341 h 1528042"/>
                <a:gd name="connsiteX23" fmla="*/ 211670 w 906214"/>
                <a:gd name="connsiteY23" fmla="*/ 648260 h 1528042"/>
                <a:gd name="connsiteX24" fmla="*/ 191826 w 906214"/>
                <a:gd name="connsiteY24" fmla="*/ 707794 h 1528042"/>
                <a:gd name="connsiteX25" fmla="*/ 185211 w 906214"/>
                <a:gd name="connsiteY25" fmla="*/ 727639 h 1528042"/>
                <a:gd name="connsiteX26" fmla="*/ 178597 w 906214"/>
                <a:gd name="connsiteY26" fmla="*/ 767328 h 1528042"/>
                <a:gd name="connsiteX27" fmla="*/ 165367 w 906214"/>
                <a:gd name="connsiteY27" fmla="*/ 807018 h 1528042"/>
                <a:gd name="connsiteX28" fmla="*/ 158753 w 906214"/>
                <a:gd name="connsiteY28" fmla="*/ 826863 h 1528042"/>
                <a:gd name="connsiteX29" fmla="*/ 152138 w 906214"/>
                <a:gd name="connsiteY29" fmla="*/ 859937 h 1528042"/>
                <a:gd name="connsiteX30" fmla="*/ 138908 w 906214"/>
                <a:gd name="connsiteY30" fmla="*/ 959161 h 1528042"/>
                <a:gd name="connsiteX31" fmla="*/ 132294 w 906214"/>
                <a:gd name="connsiteY31" fmla="*/ 1137763 h 1528042"/>
                <a:gd name="connsiteX32" fmla="*/ 138908 w 906214"/>
                <a:gd name="connsiteY32" fmla="*/ 1197297 h 1528042"/>
                <a:gd name="connsiteX33" fmla="*/ 145523 w 906214"/>
                <a:gd name="connsiteY33" fmla="*/ 1217142 h 1528042"/>
                <a:gd name="connsiteX34" fmla="*/ 152138 w 906214"/>
                <a:gd name="connsiteY34" fmla="*/ 1243601 h 1528042"/>
                <a:gd name="connsiteX35" fmla="*/ 165367 w 906214"/>
                <a:gd name="connsiteY35" fmla="*/ 1289906 h 1528042"/>
                <a:gd name="connsiteX36" fmla="*/ 171982 w 906214"/>
                <a:gd name="connsiteY36" fmla="*/ 1322980 h 1528042"/>
                <a:gd name="connsiteX37" fmla="*/ 185211 w 906214"/>
                <a:gd name="connsiteY37" fmla="*/ 1375899 h 1528042"/>
                <a:gd name="connsiteX38" fmla="*/ 191826 w 906214"/>
                <a:gd name="connsiteY38" fmla="*/ 1408974 h 1528042"/>
                <a:gd name="connsiteX39" fmla="*/ 205056 w 906214"/>
                <a:gd name="connsiteY39" fmla="*/ 1448663 h 1528042"/>
                <a:gd name="connsiteX40" fmla="*/ 211670 w 906214"/>
                <a:gd name="connsiteY40" fmla="*/ 1468508 h 1528042"/>
                <a:gd name="connsiteX41" fmla="*/ 224900 w 906214"/>
                <a:gd name="connsiteY41" fmla="*/ 1481738 h 1528042"/>
                <a:gd name="connsiteX42" fmla="*/ 238129 w 906214"/>
                <a:gd name="connsiteY42" fmla="*/ 1501583 h 1528042"/>
                <a:gd name="connsiteX43" fmla="*/ 257973 w 906214"/>
                <a:gd name="connsiteY43" fmla="*/ 1508198 h 1528042"/>
                <a:gd name="connsiteX44" fmla="*/ 310891 w 906214"/>
                <a:gd name="connsiteY44" fmla="*/ 1528042 h 1528042"/>
                <a:gd name="connsiteX45" fmla="*/ 410111 w 906214"/>
                <a:gd name="connsiteY45" fmla="*/ 1514812 h 1528042"/>
                <a:gd name="connsiteX46" fmla="*/ 449800 w 906214"/>
                <a:gd name="connsiteY46" fmla="*/ 1488353 h 1528042"/>
                <a:gd name="connsiteX47" fmla="*/ 496102 w 906214"/>
                <a:gd name="connsiteY47" fmla="*/ 1435434 h 1528042"/>
                <a:gd name="connsiteX48" fmla="*/ 529176 w 906214"/>
                <a:gd name="connsiteY48" fmla="*/ 1336210 h 1528042"/>
                <a:gd name="connsiteX49" fmla="*/ 542405 w 906214"/>
                <a:gd name="connsiteY49" fmla="*/ 1296521 h 1528042"/>
                <a:gd name="connsiteX50" fmla="*/ 549020 w 906214"/>
                <a:gd name="connsiteY50" fmla="*/ 1256831 h 1528042"/>
                <a:gd name="connsiteX51" fmla="*/ 562249 w 906214"/>
                <a:gd name="connsiteY51" fmla="*/ 1144378 h 1528042"/>
                <a:gd name="connsiteX52" fmla="*/ 568864 w 906214"/>
                <a:gd name="connsiteY52" fmla="*/ 1117918 h 1528042"/>
                <a:gd name="connsiteX53" fmla="*/ 575479 w 906214"/>
                <a:gd name="connsiteY53" fmla="*/ 1064999 h 1528042"/>
                <a:gd name="connsiteX54" fmla="*/ 601938 w 906214"/>
                <a:gd name="connsiteY54" fmla="*/ 1012080 h 1528042"/>
                <a:gd name="connsiteX55" fmla="*/ 621782 w 906214"/>
                <a:gd name="connsiteY55" fmla="*/ 1005465 h 1528042"/>
                <a:gd name="connsiteX56" fmla="*/ 641626 w 906214"/>
                <a:gd name="connsiteY56" fmla="*/ 1012080 h 1528042"/>
                <a:gd name="connsiteX57" fmla="*/ 668085 w 906214"/>
                <a:gd name="connsiteY57" fmla="*/ 1071614 h 1528042"/>
                <a:gd name="connsiteX58" fmla="*/ 674699 w 906214"/>
                <a:gd name="connsiteY58" fmla="*/ 1091459 h 1528042"/>
                <a:gd name="connsiteX59" fmla="*/ 687929 w 906214"/>
                <a:gd name="connsiteY59" fmla="*/ 1111303 h 1528042"/>
                <a:gd name="connsiteX60" fmla="*/ 754076 w 906214"/>
                <a:gd name="connsiteY60" fmla="*/ 1144378 h 1528042"/>
                <a:gd name="connsiteX61" fmla="*/ 806993 w 906214"/>
                <a:gd name="connsiteY61" fmla="*/ 1131148 h 1528042"/>
                <a:gd name="connsiteX62" fmla="*/ 840067 w 906214"/>
                <a:gd name="connsiteY62" fmla="*/ 1104688 h 1528042"/>
                <a:gd name="connsiteX63" fmla="*/ 859911 w 906214"/>
                <a:gd name="connsiteY63" fmla="*/ 1045154 h 1528042"/>
                <a:gd name="connsiteX64" fmla="*/ 873141 w 906214"/>
                <a:gd name="connsiteY64" fmla="*/ 1005465 h 1528042"/>
                <a:gd name="connsiteX65" fmla="*/ 886370 w 906214"/>
                <a:gd name="connsiteY65" fmla="*/ 945931 h 1528042"/>
                <a:gd name="connsiteX66" fmla="*/ 892985 w 906214"/>
                <a:gd name="connsiteY66" fmla="*/ 899627 h 1528042"/>
                <a:gd name="connsiteX67" fmla="*/ 906214 w 906214"/>
                <a:gd name="connsiteY67" fmla="*/ 701179 h 1528042"/>
                <a:gd name="connsiteX68" fmla="*/ 899599 w 906214"/>
                <a:gd name="connsiteY68" fmla="*/ 482888 h 1528042"/>
                <a:gd name="connsiteX69" fmla="*/ 886370 w 906214"/>
                <a:gd name="connsiteY69" fmla="*/ 443198 h 1528042"/>
                <a:gd name="connsiteX70" fmla="*/ 866526 w 906214"/>
                <a:gd name="connsiteY70" fmla="*/ 429968 h 1528042"/>
                <a:gd name="connsiteX71" fmla="*/ 840067 w 906214"/>
                <a:gd name="connsiteY71" fmla="*/ 403509 h 1528042"/>
                <a:gd name="connsiteX72" fmla="*/ 806993 w 906214"/>
                <a:gd name="connsiteY72" fmla="*/ 370434 h 1528042"/>
                <a:gd name="connsiteX73" fmla="*/ 767305 w 906214"/>
                <a:gd name="connsiteY73" fmla="*/ 357205 h 1528042"/>
                <a:gd name="connsiteX74" fmla="*/ 747461 w 906214"/>
                <a:gd name="connsiteY74" fmla="*/ 350590 h 1528042"/>
                <a:gd name="connsiteX75" fmla="*/ 727617 w 906214"/>
                <a:gd name="connsiteY75" fmla="*/ 284441 h 1528042"/>
                <a:gd name="connsiteX76" fmla="*/ 721002 w 906214"/>
                <a:gd name="connsiteY76" fmla="*/ 264596 h 1528042"/>
                <a:gd name="connsiteX77" fmla="*/ 734232 w 906214"/>
                <a:gd name="connsiteY77" fmla="*/ 224906 h 1528042"/>
                <a:gd name="connsiteX78" fmla="*/ 773920 w 906214"/>
                <a:gd name="connsiteY78" fmla="*/ 198447 h 1528042"/>
                <a:gd name="connsiteX79" fmla="*/ 793764 w 906214"/>
                <a:gd name="connsiteY79" fmla="*/ 185217 h 1528042"/>
                <a:gd name="connsiteX80" fmla="*/ 866526 w 906214"/>
                <a:gd name="connsiteY80" fmla="*/ 165372 h 1528042"/>
                <a:gd name="connsiteX81" fmla="*/ 886370 w 906214"/>
                <a:gd name="connsiteY81" fmla="*/ 152143 h 1528042"/>
                <a:gd name="connsiteX82" fmla="*/ 899599 w 906214"/>
                <a:gd name="connsiteY82" fmla="*/ 112453 h 1528042"/>
                <a:gd name="connsiteX83" fmla="*/ 873141 w 906214"/>
                <a:gd name="connsiteY83" fmla="*/ 33074 h 1528042"/>
                <a:gd name="connsiteX84" fmla="*/ 853296 w 906214"/>
                <a:gd name="connsiteY84" fmla="*/ 19845 h 1528042"/>
                <a:gd name="connsiteX85" fmla="*/ 780535 w 906214"/>
                <a:gd name="connsiteY85" fmla="*/ 13230 h 15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06214" h="1528042">
                  <a:moveTo>
                    <a:pt x="780535" y="13230"/>
                  </a:moveTo>
                  <a:cubicBezTo>
                    <a:pt x="723208" y="11025"/>
                    <a:pt x="776692" y="6615"/>
                    <a:pt x="509332" y="6615"/>
                  </a:cubicBezTo>
                  <a:cubicBezTo>
                    <a:pt x="421108" y="6615"/>
                    <a:pt x="332940" y="2205"/>
                    <a:pt x="244744" y="0"/>
                  </a:cubicBezTo>
                  <a:cubicBezTo>
                    <a:pt x="189621" y="2205"/>
                    <a:pt x="134421" y="2945"/>
                    <a:pt x="79376" y="6615"/>
                  </a:cubicBezTo>
                  <a:cubicBezTo>
                    <a:pt x="68158" y="7363"/>
                    <a:pt x="56830" y="9282"/>
                    <a:pt x="46303" y="13230"/>
                  </a:cubicBezTo>
                  <a:cubicBezTo>
                    <a:pt x="38859" y="16021"/>
                    <a:pt x="32667" y="21493"/>
                    <a:pt x="26459" y="26459"/>
                  </a:cubicBezTo>
                  <a:cubicBezTo>
                    <a:pt x="12993" y="37232"/>
                    <a:pt x="9823" y="44798"/>
                    <a:pt x="0" y="59534"/>
                  </a:cubicBezTo>
                  <a:cubicBezTo>
                    <a:pt x="2205" y="79379"/>
                    <a:pt x="1361" y="99805"/>
                    <a:pt x="6614" y="119068"/>
                  </a:cubicBezTo>
                  <a:cubicBezTo>
                    <a:pt x="8255" y="125085"/>
                    <a:pt x="14974" y="128402"/>
                    <a:pt x="19844" y="132298"/>
                  </a:cubicBezTo>
                  <a:cubicBezTo>
                    <a:pt x="38163" y="146953"/>
                    <a:pt x="38572" y="145156"/>
                    <a:pt x="59532" y="152143"/>
                  </a:cubicBezTo>
                  <a:lnTo>
                    <a:pt x="277817" y="145528"/>
                  </a:lnTo>
                  <a:cubicBezTo>
                    <a:pt x="393997" y="140584"/>
                    <a:pt x="335586" y="131945"/>
                    <a:pt x="403497" y="145528"/>
                  </a:cubicBezTo>
                  <a:cubicBezTo>
                    <a:pt x="405702" y="152143"/>
                    <a:pt x="410111" y="158400"/>
                    <a:pt x="410111" y="165372"/>
                  </a:cubicBezTo>
                  <a:cubicBezTo>
                    <a:pt x="410111" y="258311"/>
                    <a:pt x="410874" y="248320"/>
                    <a:pt x="396882" y="304285"/>
                  </a:cubicBezTo>
                  <a:cubicBezTo>
                    <a:pt x="394677" y="346179"/>
                    <a:pt x="394065" y="388188"/>
                    <a:pt x="390267" y="429968"/>
                  </a:cubicBezTo>
                  <a:cubicBezTo>
                    <a:pt x="389049" y="443362"/>
                    <a:pt x="378499" y="459966"/>
                    <a:pt x="370423" y="469658"/>
                  </a:cubicBezTo>
                  <a:cubicBezTo>
                    <a:pt x="364434" y="476845"/>
                    <a:pt x="356568" y="482316"/>
                    <a:pt x="350579" y="489503"/>
                  </a:cubicBezTo>
                  <a:cubicBezTo>
                    <a:pt x="345490" y="495610"/>
                    <a:pt x="342316" y="503139"/>
                    <a:pt x="337350" y="509347"/>
                  </a:cubicBezTo>
                  <a:cubicBezTo>
                    <a:pt x="326578" y="522812"/>
                    <a:pt x="319010" y="525984"/>
                    <a:pt x="304276" y="535807"/>
                  </a:cubicBezTo>
                  <a:cubicBezTo>
                    <a:pt x="299866" y="542422"/>
                    <a:pt x="297255" y="550685"/>
                    <a:pt x="291047" y="555652"/>
                  </a:cubicBezTo>
                  <a:cubicBezTo>
                    <a:pt x="285603" y="560008"/>
                    <a:pt x="276133" y="557337"/>
                    <a:pt x="271203" y="562267"/>
                  </a:cubicBezTo>
                  <a:cubicBezTo>
                    <a:pt x="266273" y="567197"/>
                    <a:pt x="268175" y="576132"/>
                    <a:pt x="264588" y="582111"/>
                  </a:cubicBezTo>
                  <a:cubicBezTo>
                    <a:pt x="261379" y="587459"/>
                    <a:pt x="255100" y="590352"/>
                    <a:pt x="251358" y="595341"/>
                  </a:cubicBezTo>
                  <a:cubicBezTo>
                    <a:pt x="206481" y="655179"/>
                    <a:pt x="242011" y="617919"/>
                    <a:pt x="211670" y="648260"/>
                  </a:cubicBezTo>
                  <a:lnTo>
                    <a:pt x="191826" y="707794"/>
                  </a:lnTo>
                  <a:lnTo>
                    <a:pt x="185211" y="727639"/>
                  </a:lnTo>
                  <a:cubicBezTo>
                    <a:pt x="183006" y="740869"/>
                    <a:pt x="181850" y="754316"/>
                    <a:pt x="178597" y="767328"/>
                  </a:cubicBezTo>
                  <a:cubicBezTo>
                    <a:pt x="175215" y="780857"/>
                    <a:pt x="169777" y="793788"/>
                    <a:pt x="165367" y="807018"/>
                  </a:cubicBezTo>
                  <a:cubicBezTo>
                    <a:pt x="163162" y="813633"/>
                    <a:pt x="160121" y="820026"/>
                    <a:pt x="158753" y="826863"/>
                  </a:cubicBezTo>
                  <a:cubicBezTo>
                    <a:pt x="156548" y="837888"/>
                    <a:pt x="153986" y="848847"/>
                    <a:pt x="152138" y="859937"/>
                  </a:cubicBezTo>
                  <a:cubicBezTo>
                    <a:pt x="147573" y="887326"/>
                    <a:pt x="142253" y="932403"/>
                    <a:pt x="138908" y="959161"/>
                  </a:cubicBezTo>
                  <a:cubicBezTo>
                    <a:pt x="136703" y="1018695"/>
                    <a:pt x="132294" y="1078188"/>
                    <a:pt x="132294" y="1137763"/>
                  </a:cubicBezTo>
                  <a:cubicBezTo>
                    <a:pt x="132294" y="1157730"/>
                    <a:pt x="135626" y="1177602"/>
                    <a:pt x="138908" y="1197297"/>
                  </a:cubicBezTo>
                  <a:cubicBezTo>
                    <a:pt x="140054" y="1204175"/>
                    <a:pt x="143607" y="1210437"/>
                    <a:pt x="145523" y="1217142"/>
                  </a:cubicBezTo>
                  <a:cubicBezTo>
                    <a:pt x="148021" y="1225883"/>
                    <a:pt x="149640" y="1234860"/>
                    <a:pt x="152138" y="1243601"/>
                  </a:cubicBezTo>
                  <a:cubicBezTo>
                    <a:pt x="163189" y="1282279"/>
                    <a:pt x="155027" y="1243372"/>
                    <a:pt x="165367" y="1289906"/>
                  </a:cubicBezTo>
                  <a:cubicBezTo>
                    <a:pt x="167806" y="1300881"/>
                    <a:pt x="169454" y="1312025"/>
                    <a:pt x="171982" y="1322980"/>
                  </a:cubicBezTo>
                  <a:cubicBezTo>
                    <a:pt x="176070" y="1340697"/>
                    <a:pt x="181645" y="1358070"/>
                    <a:pt x="185211" y="1375899"/>
                  </a:cubicBezTo>
                  <a:cubicBezTo>
                    <a:pt x="187416" y="1386924"/>
                    <a:pt x="188868" y="1398127"/>
                    <a:pt x="191826" y="1408974"/>
                  </a:cubicBezTo>
                  <a:cubicBezTo>
                    <a:pt x="195495" y="1422428"/>
                    <a:pt x="200646" y="1435433"/>
                    <a:pt x="205056" y="1448663"/>
                  </a:cubicBezTo>
                  <a:cubicBezTo>
                    <a:pt x="207261" y="1455278"/>
                    <a:pt x="206740" y="1463578"/>
                    <a:pt x="211670" y="1468508"/>
                  </a:cubicBezTo>
                  <a:cubicBezTo>
                    <a:pt x="216080" y="1472918"/>
                    <a:pt x="221004" y="1476868"/>
                    <a:pt x="224900" y="1481738"/>
                  </a:cubicBezTo>
                  <a:cubicBezTo>
                    <a:pt x="229866" y="1487946"/>
                    <a:pt x="231921" y="1496616"/>
                    <a:pt x="238129" y="1501583"/>
                  </a:cubicBezTo>
                  <a:cubicBezTo>
                    <a:pt x="243573" y="1505939"/>
                    <a:pt x="251737" y="1505080"/>
                    <a:pt x="257973" y="1508198"/>
                  </a:cubicBezTo>
                  <a:cubicBezTo>
                    <a:pt x="303392" y="1530908"/>
                    <a:pt x="247082" y="1515280"/>
                    <a:pt x="310891" y="1528042"/>
                  </a:cubicBezTo>
                  <a:cubicBezTo>
                    <a:pt x="316526" y="1527572"/>
                    <a:pt x="386269" y="1528057"/>
                    <a:pt x="410111" y="1514812"/>
                  </a:cubicBezTo>
                  <a:cubicBezTo>
                    <a:pt x="424010" y="1507090"/>
                    <a:pt x="449800" y="1488353"/>
                    <a:pt x="449800" y="1488353"/>
                  </a:cubicBezTo>
                  <a:cubicBezTo>
                    <a:pt x="480668" y="1442048"/>
                    <a:pt x="463028" y="1457483"/>
                    <a:pt x="496102" y="1435434"/>
                  </a:cubicBezTo>
                  <a:lnTo>
                    <a:pt x="529176" y="1336210"/>
                  </a:lnTo>
                  <a:cubicBezTo>
                    <a:pt x="529177" y="1336206"/>
                    <a:pt x="542404" y="1296526"/>
                    <a:pt x="542405" y="1296521"/>
                  </a:cubicBezTo>
                  <a:cubicBezTo>
                    <a:pt x="544610" y="1283291"/>
                    <a:pt x="547247" y="1270126"/>
                    <a:pt x="549020" y="1256831"/>
                  </a:cubicBezTo>
                  <a:cubicBezTo>
                    <a:pt x="552556" y="1230309"/>
                    <a:pt x="557648" y="1171988"/>
                    <a:pt x="562249" y="1144378"/>
                  </a:cubicBezTo>
                  <a:cubicBezTo>
                    <a:pt x="563744" y="1135410"/>
                    <a:pt x="567369" y="1126886"/>
                    <a:pt x="568864" y="1117918"/>
                  </a:cubicBezTo>
                  <a:cubicBezTo>
                    <a:pt x="571787" y="1100383"/>
                    <a:pt x="571754" y="1082381"/>
                    <a:pt x="575479" y="1064999"/>
                  </a:cubicBezTo>
                  <a:cubicBezTo>
                    <a:pt x="579372" y="1046830"/>
                    <a:pt x="583904" y="1022900"/>
                    <a:pt x="601938" y="1012080"/>
                  </a:cubicBezTo>
                  <a:cubicBezTo>
                    <a:pt x="607917" y="1008493"/>
                    <a:pt x="615167" y="1007670"/>
                    <a:pt x="621782" y="1005465"/>
                  </a:cubicBezTo>
                  <a:cubicBezTo>
                    <a:pt x="628397" y="1007670"/>
                    <a:pt x="636182" y="1007724"/>
                    <a:pt x="641626" y="1012080"/>
                  </a:cubicBezTo>
                  <a:cubicBezTo>
                    <a:pt x="655919" y="1023515"/>
                    <a:pt x="664044" y="1059489"/>
                    <a:pt x="668085" y="1071614"/>
                  </a:cubicBezTo>
                  <a:cubicBezTo>
                    <a:pt x="670290" y="1078229"/>
                    <a:pt x="670831" y="1085657"/>
                    <a:pt x="674699" y="1091459"/>
                  </a:cubicBezTo>
                  <a:cubicBezTo>
                    <a:pt x="679109" y="1098074"/>
                    <a:pt x="681946" y="1106068"/>
                    <a:pt x="687929" y="1111303"/>
                  </a:cubicBezTo>
                  <a:cubicBezTo>
                    <a:pt x="719432" y="1138869"/>
                    <a:pt x="721197" y="1136158"/>
                    <a:pt x="754076" y="1144378"/>
                  </a:cubicBezTo>
                  <a:cubicBezTo>
                    <a:pt x="755724" y="1144048"/>
                    <a:pt x="800213" y="1136572"/>
                    <a:pt x="806993" y="1131148"/>
                  </a:cubicBezTo>
                  <a:cubicBezTo>
                    <a:pt x="849736" y="1096953"/>
                    <a:pt x="790189" y="1121315"/>
                    <a:pt x="840067" y="1104688"/>
                  </a:cubicBezTo>
                  <a:lnTo>
                    <a:pt x="859911" y="1045154"/>
                  </a:lnTo>
                  <a:lnTo>
                    <a:pt x="873141" y="1005465"/>
                  </a:lnTo>
                  <a:cubicBezTo>
                    <a:pt x="879085" y="981686"/>
                    <a:pt x="882173" y="971115"/>
                    <a:pt x="886370" y="945931"/>
                  </a:cubicBezTo>
                  <a:cubicBezTo>
                    <a:pt x="888933" y="930552"/>
                    <a:pt x="890780" y="915062"/>
                    <a:pt x="892985" y="899627"/>
                  </a:cubicBezTo>
                  <a:cubicBezTo>
                    <a:pt x="894635" y="876519"/>
                    <a:pt x="906214" y="718252"/>
                    <a:pt x="906214" y="701179"/>
                  </a:cubicBezTo>
                  <a:cubicBezTo>
                    <a:pt x="906214" y="628382"/>
                    <a:pt x="905182" y="555471"/>
                    <a:pt x="899599" y="482888"/>
                  </a:cubicBezTo>
                  <a:cubicBezTo>
                    <a:pt x="898529" y="468984"/>
                    <a:pt x="897973" y="450934"/>
                    <a:pt x="886370" y="443198"/>
                  </a:cubicBezTo>
                  <a:lnTo>
                    <a:pt x="866526" y="429968"/>
                  </a:lnTo>
                  <a:cubicBezTo>
                    <a:pt x="852093" y="386670"/>
                    <a:pt x="872139" y="429168"/>
                    <a:pt x="840067" y="403509"/>
                  </a:cubicBezTo>
                  <a:cubicBezTo>
                    <a:pt x="804238" y="374844"/>
                    <a:pt x="851643" y="390278"/>
                    <a:pt x="806993" y="370434"/>
                  </a:cubicBezTo>
                  <a:cubicBezTo>
                    <a:pt x="794250" y="364770"/>
                    <a:pt x="780534" y="361615"/>
                    <a:pt x="767305" y="357205"/>
                  </a:cubicBezTo>
                  <a:lnTo>
                    <a:pt x="747461" y="350590"/>
                  </a:lnTo>
                  <a:cubicBezTo>
                    <a:pt x="737464" y="310603"/>
                    <a:pt x="743720" y="332752"/>
                    <a:pt x="727617" y="284441"/>
                  </a:cubicBezTo>
                  <a:lnTo>
                    <a:pt x="721002" y="264596"/>
                  </a:lnTo>
                  <a:cubicBezTo>
                    <a:pt x="725412" y="251366"/>
                    <a:pt x="722629" y="232642"/>
                    <a:pt x="734232" y="224906"/>
                  </a:cubicBezTo>
                  <a:lnTo>
                    <a:pt x="773920" y="198447"/>
                  </a:lnTo>
                  <a:cubicBezTo>
                    <a:pt x="780535" y="194037"/>
                    <a:pt x="785968" y="186776"/>
                    <a:pt x="793764" y="185217"/>
                  </a:cubicBezTo>
                  <a:cubicBezTo>
                    <a:pt x="811516" y="181667"/>
                    <a:pt x="852137" y="174964"/>
                    <a:pt x="866526" y="165372"/>
                  </a:cubicBezTo>
                  <a:lnTo>
                    <a:pt x="886370" y="152143"/>
                  </a:lnTo>
                  <a:cubicBezTo>
                    <a:pt x="890780" y="138913"/>
                    <a:pt x="901891" y="126209"/>
                    <a:pt x="899599" y="112453"/>
                  </a:cubicBezTo>
                  <a:cubicBezTo>
                    <a:pt x="895217" y="86160"/>
                    <a:pt x="893648" y="53581"/>
                    <a:pt x="873141" y="33074"/>
                  </a:cubicBezTo>
                  <a:cubicBezTo>
                    <a:pt x="867519" y="27452"/>
                    <a:pt x="860407" y="23400"/>
                    <a:pt x="853296" y="19845"/>
                  </a:cubicBezTo>
                  <a:cubicBezTo>
                    <a:pt x="838671" y="12533"/>
                    <a:pt x="837862" y="15435"/>
                    <a:pt x="780535" y="132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sp>
          <p:nvSpPr>
            <p:cNvPr id="7" name="Freeform 6"/>
            <p:cNvSpPr/>
            <p:nvPr/>
          </p:nvSpPr>
          <p:spPr>
            <a:xfrm>
              <a:off x="7183567" y="3261147"/>
              <a:ext cx="1075745" cy="2090309"/>
            </a:xfrm>
            <a:custGeom>
              <a:avLst/>
              <a:gdLst>
                <a:gd name="connsiteX0" fmla="*/ 608553 w 1075745"/>
                <a:gd name="connsiteY0" fmla="*/ 6615 h 2090309"/>
                <a:gd name="connsiteX1" fmla="*/ 515947 w 1075745"/>
                <a:gd name="connsiteY1" fmla="*/ 13230 h 2090309"/>
                <a:gd name="connsiteX2" fmla="*/ 476259 w 1075745"/>
                <a:gd name="connsiteY2" fmla="*/ 26459 h 2090309"/>
                <a:gd name="connsiteX3" fmla="*/ 436571 w 1075745"/>
                <a:gd name="connsiteY3" fmla="*/ 52919 h 2090309"/>
                <a:gd name="connsiteX4" fmla="*/ 403497 w 1075745"/>
                <a:gd name="connsiteY4" fmla="*/ 85994 h 2090309"/>
                <a:gd name="connsiteX5" fmla="*/ 396883 w 1075745"/>
                <a:gd name="connsiteY5" fmla="*/ 105838 h 2090309"/>
                <a:gd name="connsiteX6" fmla="*/ 383653 w 1075745"/>
                <a:gd name="connsiteY6" fmla="*/ 119068 h 2090309"/>
                <a:gd name="connsiteX7" fmla="*/ 370424 w 1075745"/>
                <a:gd name="connsiteY7" fmla="*/ 158758 h 2090309"/>
                <a:gd name="connsiteX8" fmla="*/ 363809 w 1075745"/>
                <a:gd name="connsiteY8" fmla="*/ 178602 h 2090309"/>
                <a:gd name="connsiteX9" fmla="*/ 357194 w 1075745"/>
                <a:gd name="connsiteY9" fmla="*/ 277826 h 2090309"/>
                <a:gd name="connsiteX10" fmla="*/ 330736 w 1075745"/>
                <a:gd name="connsiteY10" fmla="*/ 337360 h 2090309"/>
                <a:gd name="connsiteX11" fmla="*/ 310891 w 1075745"/>
                <a:gd name="connsiteY11" fmla="*/ 377049 h 2090309"/>
                <a:gd name="connsiteX12" fmla="*/ 304277 w 1075745"/>
                <a:gd name="connsiteY12" fmla="*/ 396894 h 2090309"/>
                <a:gd name="connsiteX13" fmla="*/ 291047 w 1075745"/>
                <a:gd name="connsiteY13" fmla="*/ 449813 h 2090309"/>
                <a:gd name="connsiteX14" fmla="*/ 284433 w 1075745"/>
                <a:gd name="connsiteY14" fmla="*/ 469658 h 2090309"/>
                <a:gd name="connsiteX15" fmla="*/ 244744 w 1075745"/>
                <a:gd name="connsiteY15" fmla="*/ 482888 h 2090309"/>
                <a:gd name="connsiteX16" fmla="*/ 218286 w 1075745"/>
                <a:gd name="connsiteY16" fmla="*/ 476273 h 2090309"/>
                <a:gd name="connsiteX17" fmla="*/ 205056 w 1075745"/>
                <a:gd name="connsiteY17" fmla="*/ 463043 h 2090309"/>
                <a:gd name="connsiteX18" fmla="*/ 185212 w 1075745"/>
                <a:gd name="connsiteY18" fmla="*/ 396894 h 2090309"/>
                <a:gd name="connsiteX19" fmla="*/ 171983 w 1075745"/>
                <a:gd name="connsiteY19" fmla="*/ 357205 h 2090309"/>
                <a:gd name="connsiteX20" fmla="*/ 145524 w 1075745"/>
                <a:gd name="connsiteY20" fmla="*/ 324130 h 2090309"/>
                <a:gd name="connsiteX21" fmla="*/ 132294 w 1075745"/>
                <a:gd name="connsiteY21" fmla="*/ 310900 h 2090309"/>
                <a:gd name="connsiteX22" fmla="*/ 119065 w 1075745"/>
                <a:gd name="connsiteY22" fmla="*/ 291056 h 2090309"/>
                <a:gd name="connsiteX23" fmla="*/ 99221 w 1075745"/>
                <a:gd name="connsiteY23" fmla="*/ 277826 h 2090309"/>
                <a:gd name="connsiteX24" fmla="*/ 19845 w 1075745"/>
                <a:gd name="connsiteY24" fmla="*/ 297670 h 2090309"/>
                <a:gd name="connsiteX25" fmla="*/ 6615 w 1075745"/>
                <a:gd name="connsiteY25" fmla="*/ 317515 h 2090309"/>
                <a:gd name="connsiteX26" fmla="*/ 0 w 1075745"/>
                <a:gd name="connsiteY26" fmla="*/ 343975 h 2090309"/>
                <a:gd name="connsiteX27" fmla="*/ 13230 w 1075745"/>
                <a:gd name="connsiteY27" fmla="*/ 489503 h 2090309"/>
                <a:gd name="connsiteX28" fmla="*/ 26459 w 1075745"/>
                <a:gd name="connsiteY28" fmla="*/ 555652 h 2090309"/>
                <a:gd name="connsiteX29" fmla="*/ 33074 w 1075745"/>
                <a:gd name="connsiteY29" fmla="*/ 608571 h 2090309"/>
                <a:gd name="connsiteX30" fmla="*/ 46303 w 1075745"/>
                <a:gd name="connsiteY30" fmla="*/ 648260 h 2090309"/>
                <a:gd name="connsiteX31" fmla="*/ 59533 w 1075745"/>
                <a:gd name="connsiteY31" fmla="*/ 661490 h 2090309"/>
                <a:gd name="connsiteX32" fmla="*/ 85992 w 1075745"/>
                <a:gd name="connsiteY32" fmla="*/ 694565 h 2090309"/>
                <a:gd name="connsiteX33" fmla="*/ 125680 w 1075745"/>
                <a:gd name="connsiteY33" fmla="*/ 714409 h 2090309"/>
                <a:gd name="connsiteX34" fmla="*/ 145524 w 1075745"/>
                <a:gd name="connsiteY34" fmla="*/ 727639 h 2090309"/>
                <a:gd name="connsiteX35" fmla="*/ 205056 w 1075745"/>
                <a:gd name="connsiteY35" fmla="*/ 740869 h 2090309"/>
                <a:gd name="connsiteX36" fmla="*/ 330736 w 1075745"/>
                <a:gd name="connsiteY36" fmla="*/ 747484 h 2090309"/>
                <a:gd name="connsiteX37" fmla="*/ 363809 w 1075745"/>
                <a:gd name="connsiteY37" fmla="*/ 932701 h 2090309"/>
                <a:gd name="connsiteX38" fmla="*/ 350580 w 1075745"/>
                <a:gd name="connsiteY38" fmla="*/ 992235 h 2090309"/>
                <a:gd name="connsiteX39" fmla="*/ 330736 w 1075745"/>
                <a:gd name="connsiteY39" fmla="*/ 1144378 h 2090309"/>
                <a:gd name="connsiteX40" fmla="*/ 317506 w 1075745"/>
                <a:gd name="connsiteY40" fmla="*/ 1210527 h 2090309"/>
                <a:gd name="connsiteX41" fmla="*/ 310891 w 1075745"/>
                <a:gd name="connsiteY41" fmla="*/ 1243601 h 2090309"/>
                <a:gd name="connsiteX42" fmla="*/ 304277 w 1075745"/>
                <a:gd name="connsiteY42" fmla="*/ 1270061 h 2090309"/>
                <a:gd name="connsiteX43" fmla="*/ 284433 w 1075745"/>
                <a:gd name="connsiteY43" fmla="*/ 1402359 h 2090309"/>
                <a:gd name="connsiteX44" fmla="*/ 277818 w 1075745"/>
                <a:gd name="connsiteY44" fmla="*/ 1442049 h 2090309"/>
                <a:gd name="connsiteX45" fmla="*/ 257974 w 1075745"/>
                <a:gd name="connsiteY45" fmla="*/ 1554502 h 2090309"/>
                <a:gd name="connsiteX46" fmla="*/ 251359 w 1075745"/>
                <a:gd name="connsiteY46" fmla="*/ 1574347 h 2090309"/>
                <a:gd name="connsiteX47" fmla="*/ 257974 w 1075745"/>
                <a:gd name="connsiteY47" fmla="*/ 1666955 h 2090309"/>
                <a:gd name="connsiteX48" fmla="*/ 291047 w 1075745"/>
                <a:gd name="connsiteY48" fmla="*/ 1700030 h 2090309"/>
                <a:gd name="connsiteX49" fmla="*/ 330736 w 1075745"/>
                <a:gd name="connsiteY49" fmla="*/ 1713260 h 2090309"/>
                <a:gd name="connsiteX50" fmla="*/ 370424 w 1075745"/>
                <a:gd name="connsiteY50" fmla="*/ 1726489 h 2090309"/>
                <a:gd name="connsiteX51" fmla="*/ 390268 w 1075745"/>
                <a:gd name="connsiteY51" fmla="*/ 1733104 h 2090309"/>
                <a:gd name="connsiteX52" fmla="*/ 416727 w 1075745"/>
                <a:gd name="connsiteY52" fmla="*/ 1746334 h 2090309"/>
                <a:gd name="connsiteX53" fmla="*/ 463030 w 1075745"/>
                <a:gd name="connsiteY53" fmla="*/ 1772794 h 2090309"/>
                <a:gd name="connsiteX54" fmla="*/ 482874 w 1075745"/>
                <a:gd name="connsiteY54" fmla="*/ 1779409 h 2090309"/>
                <a:gd name="connsiteX55" fmla="*/ 522562 w 1075745"/>
                <a:gd name="connsiteY55" fmla="*/ 1805868 h 2090309"/>
                <a:gd name="connsiteX56" fmla="*/ 562250 w 1075745"/>
                <a:gd name="connsiteY56" fmla="*/ 1825713 h 2090309"/>
                <a:gd name="connsiteX57" fmla="*/ 562250 w 1075745"/>
                <a:gd name="connsiteY57" fmla="*/ 1918322 h 2090309"/>
                <a:gd name="connsiteX58" fmla="*/ 549021 w 1075745"/>
                <a:gd name="connsiteY58" fmla="*/ 1977856 h 2090309"/>
                <a:gd name="connsiteX59" fmla="*/ 542406 w 1075745"/>
                <a:gd name="connsiteY59" fmla="*/ 2010930 h 2090309"/>
                <a:gd name="connsiteX60" fmla="*/ 549021 w 1075745"/>
                <a:gd name="connsiteY60" fmla="*/ 2063849 h 2090309"/>
                <a:gd name="connsiteX61" fmla="*/ 568865 w 1075745"/>
                <a:gd name="connsiteY61" fmla="*/ 2070464 h 2090309"/>
                <a:gd name="connsiteX62" fmla="*/ 628397 w 1075745"/>
                <a:gd name="connsiteY62" fmla="*/ 2083694 h 2090309"/>
                <a:gd name="connsiteX63" fmla="*/ 681315 w 1075745"/>
                <a:gd name="connsiteY63" fmla="*/ 2090309 h 2090309"/>
                <a:gd name="connsiteX64" fmla="*/ 727618 w 1075745"/>
                <a:gd name="connsiteY64" fmla="*/ 2083694 h 2090309"/>
                <a:gd name="connsiteX65" fmla="*/ 754077 w 1075745"/>
                <a:gd name="connsiteY65" fmla="*/ 2044005 h 2090309"/>
                <a:gd name="connsiteX66" fmla="*/ 773921 w 1075745"/>
                <a:gd name="connsiteY66" fmla="*/ 2004315 h 2090309"/>
                <a:gd name="connsiteX67" fmla="*/ 780535 w 1075745"/>
                <a:gd name="connsiteY67" fmla="*/ 1984471 h 2090309"/>
                <a:gd name="connsiteX68" fmla="*/ 806994 w 1075745"/>
                <a:gd name="connsiteY68" fmla="*/ 1951396 h 2090309"/>
                <a:gd name="connsiteX69" fmla="*/ 820224 w 1075745"/>
                <a:gd name="connsiteY69" fmla="*/ 1911707 h 2090309"/>
                <a:gd name="connsiteX70" fmla="*/ 826838 w 1075745"/>
                <a:gd name="connsiteY70" fmla="*/ 1891862 h 2090309"/>
                <a:gd name="connsiteX71" fmla="*/ 833453 w 1075745"/>
                <a:gd name="connsiteY71" fmla="*/ 1872017 h 2090309"/>
                <a:gd name="connsiteX72" fmla="*/ 840068 w 1075745"/>
                <a:gd name="connsiteY72" fmla="*/ 1845558 h 2090309"/>
                <a:gd name="connsiteX73" fmla="*/ 846682 w 1075745"/>
                <a:gd name="connsiteY73" fmla="*/ 1779409 h 2090309"/>
                <a:gd name="connsiteX74" fmla="*/ 840068 w 1075745"/>
                <a:gd name="connsiteY74" fmla="*/ 1700030 h 2090309"/>
                <a:gd name="connsiteX75" fmla="*/ 833453 w 1075745"/>
                <a:gd name="connsiteY75" fmla="*/ 1680185 h 2090309"/>
                <a:gd name="connsiteX76" fmla="*/ 826838 w 1075745"/>
                <a:gd name="connsiteY76" fmla="*/ 1647111 h 2090309"/>
                <a:gd name="connsiteX77" fmla="*/ 840068 w 1075745"/>
                <a:gd name="connsiteY77" fmla="*/ 1455278 h 2090309"/>
                <a:gd name="connsiteX78" fmla="*/ 853297 w 1075745"/>
                <a:gd name="connsiteY78" fmla="*/ 1415589 h 2090309"/>
                <a:gd name="connsiteX79" fmla="*/ 859912 w 1075745"/>
                <a:gd name="connsiteY79" fmla="*/ 1395744 h 2090309"/>
                <a:gd name="connsiteX80" fmla="*/ 873141 w 1075745"/>
                <a:gd name="connsiteY80" fmla="*/ 1375900 h 2090309"/>
                <a:gd name="connsiteX81" fmla="*/ 886371 w 1075745"/>
                <a:gd name="connsiteY81" fmla="*/ 1336210 h 2090309"/>
                <a:gd name="connsiteX82" fmla="*/ 886371 w 1075745"/>
                <a:gd name="connsiteY82" fmla="*/ 1164223 h 2090309"/>
                <a:gd name="connsiteX83" fmla="*/ 873141 w 1075745"/>
                <a:gd name="connsiteY83" fmla="*/ 1144378 h 2090309"/>
                <a:gd name="connsiteX84" fmla="*/ 866526 w 1075745"/>
                <a:gd name="connsiteY84" fmla="*/ 1124533 h 2090309"/>
                <a:gd name="connsiteX85" fmla="*/ 846682 w 1075745"/>
                <a:gd name="connsiteY85" fmla="*/ 1084844 h 2090309"/>
                <a:gd name="connsiteX86" fmla="*/ 899600 w 1075745"/>
                <a:gd name="connsiteY86" fmla="*/ 1045154 h 2090309"/>
                <a:gd name="connsiteX87" fmla="*/ 919444 w 1075745"/>
                <a:gd name="connsiteY87" fmla="*/ 1038540 h 2090309"/>
                <a:gd name="connsiteX88" fmla="*/ 992206 w 1075745"/>
                <a:gd name="connsiteY88" fmla="*/ 1025310 h 2090309"/>
                <a:gd name="connsiteX89" fmla="*/ 1031894 w 1075745"/>
                <a:gd name="connsiteY89" fmla="*/ 1012080 h 2090309"/>
                <a:gd name="connsiteX90" fmla="*/ 1064968 w 1075745"/>
                <a:gd name="connsiteY90" fmla="*/ 985620 h 2090309"/>
                <a:gd name="connsiteX91" fmla="*/ 1064968 w 1075745"/>
                <a:gd name="connsiteY91" fmla="*/ 853322 h 2090309"/>
                <a:gd name="connsiteX92" fmla="*/ 1045123 w 1075745"/>
                <a:gd name="connsiteY92" fmla="*/ 813633 h 2090309"/>
                <a:gd name="connsiteX93" fmla="*/ 1038509 w 1075745"/>
                <a:gd name="connsiteY93" fmla="*/ 793788 h 2090309"/>
                <a:gd name="connsiteX94" fmla="*/ 1005435 w 1075745"/>
                <a:gd name="connsiteY94" fmla="*/ 767329 h 2090309"/>
                <a:gd name="connsiteX95" fmla="*/ 965747 w 1075745"/>
                <a:gd name="connsiteY95" fmla="*/ 727639 h 2090309"/>
                <a:gd name="connsiteX96" fmla="*/ 952518 w 1075745"/>
                <a:gd name="connsiteY96" fmla="*/ 707794 h 2090309"/>
                <a:gd name="connsiteX97" fmla="*/ 932674 w 1075745"/>
                <a:gd name="connsiteY97" fmla="*/ 694565 h 2090309"/>
                <a:gd name="connsiteX98" fmla="*/ 906215 w 1075745"/>
                <a:gd name="connsiteY98" fmla="*/ 661490 h 2090309"/>
                <a:gd name="connsiteX99" fmla="*/ 919444 w 1075745"/>
                <a:gd name="connsiteY99" fmla="*/ 641645 h 2090309"/>
                <a:gd name="connsiteX100" fmla="*/ 939288 w 1075745"/>
                <a:gd name="connsiteY100" fmla="*/ 628416 h 2090309"/>
                <a:gd name="connsiteX101" fmla="*/ 945903 w 1075745"/>
                <a:gd name="connsiteY101" fmla="*/ 608571 h 2090309"/>
                <a:gd name="connsiteX102" fmla="*/ 959132 w 1075745"/>
                <a:gd name="connsiteY102" fmla="*/ 588726 h 2090309"/>
                <a:gd name="connsiteX103" fmla="*/ 952518 w 1075745"/>
                <a:gd name="connsiteY103" fmla="*/ 443198 h 2090309"/>
                <a:gd name="connsiteX104" fmla="*/ 945903 w 1075745"/>
                <a:gd name="connsiteY104" fmla="*/ 423354 h 2090309"/>
                <a:gd name="connsiteX105" fmla="*/ 932674 w 1075745"/>
                <a:gd name="connsiteY105" fmla="*/ 403509 h 2090309"/>
                <a:gd name="connsiteX106" fmla="*/ 919444 w 1075745"/>
                <a:gd name="connsiteY106" fmla="*/ 390279 h 2090309"/>
                <a:gd name="connsiteX107" fmla="*/ 899600 w 1075745"/>
                <a:gd name="connsiteY107" fmla="*/ 350590 h 2090309"/>
                <a:gd name="connsiteX108" fmla="*/ 892985 w 1075745"/>
                <a:gd name="connsiteY108" fmla="*/ 330745 h 2090309"/>
                <a:gd name="connsiteX109" fmla="*/ 886371 w 1075745"/>
                <a:gd name="connsiteY109" fmla="*/ 191832 h 2090309"/>
                <a:gd name="connsiteX110" fmla="*/ 866526 w 1075745"/>
                <a:gd name="connsiteY110" fmla="*/ 132298 h 2090309"/>
                <a:gd name="connsiteX111" fmla="*/ 853297 w 1075745"/>
                <a:gd name="connsiteY111" fmla="*/ 92608 h 2090309"/>
                <a:gd name="connsiteX112" fmla="*/ 826838 w 1075745"/>
                <a:gd name="connsiteY112" fmla="*/ 59534 h 2090309"/>
                <a:gd name="connsiteX113" fmla="*/ 806994 w 1075745"/>
                <a:gd name="connsiteY113" fmla="*/ 46304 h 2090309"/>
                <a:gd name="connsiteX114" fmla="*/ 793765 w 1075745"/>
                <a:gd name="connsiteY114" fmla="*/ 26459 h 2090309"/>
                <a:gd name="connsiteX115" fmla="*/ 754077 w 1075745"/>
                <a:gd name="connsiteY115" fmla="*/ 13230 h 2090309"/>
                <a:gd name="connsiteX116" fmla="*/ 734232 w 1075745"/>
                <a:gd name="connsiteY116" fmla="*/ 0 h 2090309"/>
                <a:gd name="connsiteX117" fmla="*/ 608553 w 1075745"/>
                <a:gd name="connsiteY117" fmla="*/ 6615 h 20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75745" h="2090309">
                  <a:moveTo>
                    <a:pt x="608553" y="6615"/>
                  </a:moveTo>
                  <a:cubicBezTo>
                    <a:pt x="577684" y="8820"/>
                    <a:pt x="546552" y="8639"/>
                    <a:pt x="515947" y="13230"/>
                  </a:cubicBezTo>
                  <a:cubicBezTo>
                    <a:pt x="502156" y="15299"/>
                    <a:pt x="476259" y="26459"/>
                    <a:pt x="476259" y="26459"/>
                  </a:cubicBezTo>
                  <a:cubicBezTo>
                    <a:pt x="463030" y="35279"/>
                    <a:pt x="445391" y="39689"/>
                    <a:pt x="436571" y="52919"/>
                  </a:cubicBezTo>
                  <a:cubicBezTo>
                    <a:pt x="418931" y="79379"/>
                    <a:pt x="429956" y="68354"/>
                    <a:pt x="403497" y="85994"/>
                  </a:cubicBezTo>
                  <a:cubicBezTo>
                    <a:pt x="401292" y="92609"/>
                    <a:pt x="400470" y="99859"/>
                    <a:pt x="396883" y="105838"/>
                  </a:cubicBezTo>
                  <a:cubicBezTo>
                    <a:pt x="393674" y="111186"/>
                    <a:pt x="386442" y="113490"/>
                    <a:pt x="383653" y="119068"/>
                  </a:cubicBezTo>
                  <a:cubicBezTo>
                    <a:pt x="377417" y="131541"/>
                    <a:pt x="374834" y="145528"/>
                    <a:pt x="370424" y="158758"/>
                  </a:cubicBezTo>
                  <a:lnTo>
                    <a:pt x="363809" y="178602"/>
                  </a:lnTo>
                  <a:cubicBezTo>
                    <a:pt x="361604" y="211677"/>
                    <a:pt x="361882" y="245011"/>
                    <a:pt x="357194" y="277826"/>
                  </a:cubicBezTo>
                  <a:cubicBezTo>
                    <a:pt x="350368" y="325608"/>
                    <a:pt x="346616" y="305598"/>
                    <a:pt x="330736" y="337360"/>
                  </a:cubicBezTo>
                  <a:cubicBezTo>
                    <a:pt x="303357" y="392120"/>
                    <a:pt x="348796" y="320194"/>
                    <a:pt x="310891" y="377049"/>
                  </a:cubicBezTo>
                  <a:cubicBezTo>
                    <a:pt x="308686" y="383664"/>
                    <a:pt x="306112" y="390167"/>
                    <a:pt x="304277" y="396894"/>
                  </a:cubicBezTo>
                  <a:cubicBezTo>
                    <a:pt x="299493" y="414436"/>
                    <a:pt x="296796" y="432563"/>
                    <a:pt x="291047" y="449813"/>
                  </a:cubicBezTo>
                  <a:cubicBezTo>
                    <a:pt x="288842" y="456428"/>
                    <a:pt x="290107" y="465605"/>
                    <a:pt x="284433" y="469658"/>
                  </a:cubicBezTo>
                  <a:cubicBezTo>
                    <a:pt x="273085" y="477764"/>
                    <a:pt x="244744" y="482888"/>
                    <a:pt x="244744" y="482888"/>
                  </a:cubicBezTo>
                  <a:cubicBezTo>
                    <a:pt x="235925" y="480683"/>
                    <a:pt x="226417" y="480339"/>
                    <a:pt x="218286" y="476273"/>
                  </a:cubicBezTo>
                  <a:cubicBezTo>
                    <a:pt x="212708" y="473484"/>
                    <a:pt x="207845" y="468621"/>
                    <a:pt x="205056" y="463043"/>
                  </a:cubicBezTo>
                  <a:cubicBezTo>
                    <a:pt x="193365" y="439661"/>
                    <a:pt x="192332" y="420629"/>
                    <a:pt x="185212" y="396894"/>
                  </a:cubicBezTo>
                  <a:cubicBezTo>
                    <a:pt x="181205" y="383537"/>
                    <a:pt x="181844" y="367066"/>
                    <a:pt x="171983" y="357205"/>
                  </a:cubicBezTo>
                  <a:cubicBezTo>
                    <a:pt x="140039" y="325261"/>
                    <a:pt x="178902" y="365854"/>
                    <a:pt x="145524" y="324130"/>
                  </a:cubicBezTo>
                  <a:cubicBezTo>
                    <a:pt x="141628" y="319260"/>
                    <a:pt x="136190" y="315770"/>
                    <a:pt x="132294" y="310900"/>
                  </a:cubicBezTo>
                  <a:cubicBezTo>
                    <a:pt x="127328" y="304692"/>
                    <a:pt x="124686" y="296677"/>
                    <a:pt x="119065" y="291056"/>
                  </a:cubicBezTo>
                  <a:cubicBezTo>
                    <a:pt x="113444" y="285434"/>
                    <a:pt x="105836" y="282236"/>
                    <a:pt x="99221" y="277826"/>
                  </a:cubicBezTo>
                  <a:cubicBezTo>
                    <a:pt x="66126" y="281503"/>
                    <a:pt x="42630" y="274885"/>
                    <a:pt x="19845" y="297670"/>
                  </a:cubicBezTo>
                  <a:cubicBezTo>
                    <a:pt x="14223" y="303292"/>
                    <a:pt x="11025" y="310900"/>
                    <a:pt x="6615" y="317515"/>
                  </a:cubicBezTo>
                  <a:cubicBezTo>
                    <a:pt x="4410" y="326335"/>
                    <a:pt x="0" y="334884"/>
                    <a:pt x="0" y="343975"/>
                  </a:cubicBezTo>
                  <a:cubicBezTo>
                    <a:pt x="0" y="411568"/>
                    <a:pt x="1429" y="436401"/>
                    <a:pt x="13230" y="489503"/>
                  </a:cubicBezTo>
                  <a:cubicBezTo>
                    <a:pt x="22875" y="532903"/>
                    <a:pt x="18680" y="501197"/>
                    <a:pt x="26459" y="555652"/>
                  </a:cubicBezTo>
                  <a:cubicBezTo>
                    <a:pt x="28973" y="573250"/>
                    <a:pt x="29349" y="591189"/>
                    <a:pt x="33074" y="608571"/>
                  </a:cubicBezTo>
                  <a:cubicBezTo>
                    <a:pt x="35996" y="622207"/>
                    <a:pt x="36442" y="638399"/>
                    <a:pt x="46303" y="648260"/>
                  </a:cubicBezTo>
                  <a:cubicBezTo>
                    <a:pt x="50713" y="652670"/>
                    <a:pt x="55637" y="656620"/>
                    <a:pt x="59533" y="661490"/>
                  </a:cubicBezTo>
                  <a:cubicBezTo>
                    <a:pt x="74815" y="680593"/>
                    <a:pt x="68244" y="680367"/>
                    <a:pt x="85992" y="694565"/>
                  </a:cubicBezTo>
                  <a:cubicBezTo>
                    <a:pt x="117587" y="719841"/>
                    <a:pt x="93076" y="698106"/>
                    <a:pt x="125680" y="714409"/>
                  </a:cubicBezTo>
                  <a:cubicBezTo>
                    <a:pt x="132791" y="717964"/>
                    <a:pt x="138413" y="724084"/>
                    <a:pt x="145524" y="727639"/>
                  </a:cubicBezTo>
                  <a:cubicBezTo>
                    <a:pt x="160173" y="734964"/>
                    <a:pt x="192958" y="739901"/>
                    <a:pt x="205056" y="740869"/>
                  </a:cubicBezTo>
                  <a:cubicBezTo>
                    <a:pt x="246874" y="744215"/>
                    <a:pt x="288843" y="745279"/>
                    <a:pt x="330736" y="747484"/>
                  </a:cubicBezTo>
                  <a:cubicBezTo>
                    <a:pt x="428099" y="763712"/>
                    <a:pt x="375759" y="741503"/>
                    <a:pt x="363809" y="932701"/>
                  </a:cubicBezTo>
                  <a:cubicBezTo>
                    <a:pt x="362339" y="956224"/>
                    <a:pt x="354319" y="969800"/>
                    <a:pt x="350580" y="992235"/>
                  </a:cubicBezTo>
                  <a:cubicBezTo>
                    <a:pt x="329511" y="1118651"/>
                    <a:pt x="344004" y="1044861"/>
                    <a:pt x="330736" y="1144378"/>
                  </a:cubicBezTo>
                  <a:cubicBezTo>
                    <a:pt x="324257" y="1192977"/>
                    <a:pt x="326269" y="1171095"/>
                    <a:pt x="317506" y="1210527"/>
                  </a:cubicBezTo>
                  <a:cubicBezTo>
                    <a:pt x="315067" y="1221502"/>
                    <a:pt x="313330" y="1232626"/>
                    <a:pt x="310891" y="1243601"/>
                  </a:cubicBezTo>
                  <a:cubicBezTo>
                    <a:pt x="308919" y="1252476"/>
                    <a:pt x="306060" y="1261146"/>
                    <a:pt x="304277" y="1270061"/>
                  </a:cubicBezTo>
                  <a:cubicBezTo>
                    <a:pt x="297766" y="1302618"/>
                    <a:pt x="287398" y="1384567"/>
                    <a:pt x="284433" y="1402359"/>
                  </a:cubicBezTo>
                  <a:cubicBezTo>
                    <a:pt x="282228" y="1415589"/>
                    <a:pt x="279857" y="1428792"/>
                    <a:pt x="277818" y="1442049"/>
                  </a:cubicBezTo>
                  <a:cubicBezTo>
                    <a:pt x="273078" y="1472860"/>
                    <a:pt x="266970" y="1527513"/>
                    <a:pt x="257974" y="1554502"/>
                  </a:cubicBezTo>
                  <a:lnTo>
                    <a:pt x="251359" y="1574347"/>
                  </a:lnTo>
                  <a:cubicBezTo>
                    <a:pt x="253564" y="1605216"/>
                    <a:pt x="252596" y="1636478"/>
                    <a:pt x="257974" y="1666955"/>
                  </a:cubicBezTo>
                  <a:cubicBezTo>
                    <a:pt x="260413" y="1680779"/>
                    <a:pt x="279787" y="1695025"/>
                    <a:pt x="291047" y="1700030"/>
                  </a:cubicBezTo>
                  <a:cubicBezTo>
                    <a:pt x="303790" y="1705694"/>
                    <a:pt x="317506" y="1708850"/>
                    <a:pt x="330736" y="1713260"/>
                  </a:cubicBezTo>
                  <a:lnTo>
                    <a:pt x="370424" y="1726489"/>
                  </a:lnTo>
                  <a:cubicBezTo>
                    <a:pt x="377039" y="1728694"/>
                    <a:pt x="384032" y="1729986"/>
                    <a:pt x="390268" y="1733104"/>
                  </a:cubicBezTo>
                  <a:cubicBezTo>
                    <a:pt x="399088" y="1737514"/>
                    <a:pt x="408166" y="1741442"/>
                    <a:pt x="416727" y="1746334"/>
                  </a:cubicBezTo>
                  <a:cubicBezTo>
                    <a:pt x="449944" y="1765316"/>
                    <a:pt x="423050" y="1755659"/>
                    <a:pt x="463030" y="1772794"/>
                  </a:cubicBezTo>
                  <a:cubicBezTo>
                    <a:pt x="469439" y="1775541"/>
                    <a:pt x="476259" y="1777204"/>
                    <a:pt x="482874" y="1779409"/>
                  </a:cubicBezTo>
                  <a:cubicBezTo>
                    <a:pt x="520493" y="1817028"/>
                    <a:pt x="484270" y="1786721"/>
                    <a:pt x="522562" y="1805868"/>
                  </a:cubicBezTo>
                  <a:cubicBezTo>
                    <a:pt x="573853" y="1831515"/>
                    <a:pt x="512372" y="1809086"/>
                    <a:pt x="562250" y="1825713"/>
                  </a:cubicBezTo>
                  <a:cubicBezTo>
                    <a:pt x="576116" y="1867310"/>
                    <a:pt x="571072" y="1843340"/>
                    <a:pt x="562250" y="1918322"/>
                  </a:cubicBezTo>
                  <a:cubicBezTo>
                    <a:pt x="554162" y="1987071"/>
                    <a:pt x="560046" y="1933755"/>
                    <a:pt x="549021" y="1977856"/>
                  </a:cubicBezTo>
                  <a:cubicBezTo>
                    <a:pt x="546294" y="1988763"/>
                    <a:pt x="544611" y="1999905"/>
                    <a:pt x="542406" y="2010930"/>
                  </a:cubicBezTo>
                  <a:cubicBezTo>
                    <a:pt x="544611" y="2028570"/>
                    <a:pt x="541801" y="2047604"/>
                    <a:pt x="549021" y="2063849"/>
                  </a:cubicBezTo>
                  <a:cubicBezTo>
                    <a:pt x="551853" y="2070221"/>
                    <a:pt x="562161" y="2068548"/>
                    <a:pt x="568865" y="2070464"/>
                  </a:cubicBezTo>
                  <a:cubicBezTo>
                    <a:pt x="584227" y="2074853"/>
                    <a:pt x="613622" y="2081421"/>
                    <a:pt x="628397" y="2083694"/>
                  </a:cubicBezTo>
                  <a:cubicBezTo>
                    <a:pt x="645967" y="2086397"/>
                    <a:pt x="663676" y="2088104"/>
                    <a:pt x="681315" y="2090309"/>
                  </a:cubicBezTo>
                  <a:cubicBezTo>
                    <a:pt x="696749" y="2088104"/>
                    <a:pt x="714465" y="2092065"/>
                    <a:pt x="727618" y="2083694"/>
                  </a:cubicBezTo>
                  <a:cubicBezTo>
                    <a:pt x="741032" y="2075158"/>
                    <a:pt x="754077" y="2044005"/>
                    <a:pt x="754077" y="2044005"/>
                  </a:cubicBezTo>
                  <a:cubicBezTo>
                    <a:pt x="770700" y="1994128"/>
                    <a:pt x="748277" y="2055604"/>
                    <a:pt x="773921" y="2004315"/>
                  </a:cubicBezTo>
                  <a:cubicBezTo>
                    <a:pt x="777039" y="1998079"/>
                    <a:pt x="776948" y="1990450"/>
                    <a:pt x="780535" y="1984471"/>
                  </a:cubicBezTo>
                  <a:cubicBezTo>
                    <a:pt x="804101" y="1945193"/>
                    <a:pt x="784295" y="2002469"/>
                    <a:pt x="806994" y="1951396"/>
                  </a:cubicBezTo>
                  <a:cubicBezTo>
                    <a:pt x="812658" y="1938653"/>
                    <a:pt x="815814" y="1924937"/>
                    <a:pt x="820224" y="1911707"/>
                  </a:cubicBezTo>
                  <a:lnTo>
                    <a:pt x="826838" y="1891862"/>
                  </a:lnTo>
                  <a:cubicBezTo>
                    <a:pt x="829043" y="1885247"/>
                    <a:pt x="831762" y="1878782"/>
                    <a:pt x="833453" y="1872017"/>
                  </a:cubicBezTo>
                  <a:lnTo>
                    <a:pt x="840068" y="1845558"/>
                  </a:lnTo>
                  <a:cubicBezTo>
                    <a:pt x="842273" y="1823508"/>
                    <a:pt x="846682" y="1801569"/>
                    <a:pt x="846682" y="1779409"/>
                  </a:cubicBezTo>
                  <a:cubicBezTo>
                    <a:pt x="846682" y="1752858"/>
                    <a:pt x="843577" y="1726348"/>
                    <a:pt x="840068" y="1700030"/>
                  </a:cubicBezTo>
                  <a:cubicBezTo>
                    <a:pt x="839147" y="1693118"/>
                    <a:pt x="835144" y="1686950"/>
                    <a:pt x="833453" y="1680185"/>
                  </a:cubicBezTo>
                  <a:cubicBezTo>
                    <a:pt x="830726" y="1669278"/>
                    <a:pt x="829043" y="1658136"/>
                    <a:pt x="826838" y="1647111"/>
                  </a:cubicBezTo>
                  <a:cubicBezTo>
                    <a:pt x="827823" y="1625439"/>
                    <a:pt x="828621" y="1504885"/>
                    <a:pt x="840068" y="1455278"/>
                  </a:cubicBezTo>
                  <a:cubicBezTo>
                    <a:pt x="843204" y="1441690"/>
                    <a:pt x="848887" y="1428819"/>
                    <a:pt x="853297" y="1415589"/>
                  </a:cubicBezTo>
                  <a:cubicBezTo>
                    <a:pt x="855502" y="1408974"/>
                    <a:pt x="856044" y="1401546"/>
                    <a:pt x="859912" y="1395744"/>
                  </a:cubicBezTo>
                  <a:cubicBezTo>
                    <a:pt x="864322" y="1389129"/>
                    <a:pt x="869912" y="1383165"/>
                    <a:pt x="873141" y="1375900"/>
                  </a:cubicBezTo>
                  <a:cubicBezTo>
                    <a:pt x="878805" y="1363156"/>
                    <a:pt x="886371" y="1336210"/>
                    <a:pt x="886371" y="1336210"/>
                  </a:cubicBezTo>
                  <a:cubicBezTo>
                    <a:pt x="898246" y="1264950"/>
                    <a:pt x="900229" y="1270468"/>
                    <a:pt x="886371" y="1164223"/>
                  </a:cubicBezTo>
                  <a:cubicBezTo>
                    <a:pt x="885343" y="1156340"/>
                    <a:pt x="876696" y="1151489"/>
                    <a:pt x="873141" y="1144378"/>
                  </a:cubicBezTo>
                  <a:cubicBezTo>
                    <a:pt x="870023" y="1138141"/>
                    <a:pt x="869644" y="1130770"/>
                    <a:pt x="866526" y="1124533"/>
                  </a:cubicBezTo>
                  <a:cubicBezTo>
                    <a:pt x="840880" y="1073240"/>
                    <a:pt x="863309" y="1134726"/>
                    <a:pt x="846682" y="1084844"/>
                  </a:cubicBezTo>
                  <a:cubicBezTo>
                    <a:pt x="862352" y="1069174"/>
                    <a:pt x="877165" y="1052632"/>
                    <a:pt x="899600" y="1045154"/>
                  </a:cubicBezTo>
                  <a:cubicBezTo>
                    <a:pt x="906215" y="1042949"/>
                    <a:pt x="912638" y="1040052"/>
                    <a:pt x="919444" y="1038540"/>
                  </a:cubicBezTo>
                  <a:cubicBezTo>
                    <a:pt x="946661" y="1032492"/>
                    <a:pt x="965732" y="1032531"/>
                    <a:pt x="992206" y="1025310"/>
                  </a:cubicBezTo>
                  <a:cubicBezTo>
                    <a:pt x="1005660" y="1021641"/>
                    <a:pt x="1020291" y="1019816"/>
                    <a:pt x="1031894" y="1012080"/>
                  </a:cubicBezTo>
                  <a:cubicBezTo>
                    <a:pt x="1056927" y="995390"/>
                    <a:pt x="1046117" y="1004471"/>
                    <a:pt x="1064968" y="985620"/>
                  </a:cubicBezTo>
                  <a:cubicBezTo>
                    <a:pt x="1082827" y="932037"/>
                    <a:pt x="1075374" y="962588"/>
                    <a:pt x="1064968" y="853322"/>
                  </a:cubicBezTo>
                  <a:cubicBezTo>
                    <a:pt x="1062402" y="826374"/>
                    <a:pt x="1060966" y="829476"/>
                    <a:pt x="1045123" y="813633"/>
                  </a:cubicBezTo>
                  <a:cubicBezTo>
                    <a:pt x="1042918" y="807018"/>
                    <a:pt x="1042096" y="799767"/>
                    <a:pt x="1038509" y="793788"/>
                  </a:cubicBezTo>
                  <a:cubicBezTo>
                    <a:pt x="1030205" y="779947"/>
                    <a:pt x="1017024" y="777630"/>
                    <a:pt x="1005435" y="767329"/>
                  </a:cubicBezTo>
                  <a:cubicBezTo>
                    <a:pt x="991451" y="754899"/>
                    <a:pt x="976125" y="743207"/>
                    <a:pt x="965747" y="727639"/>
                  </a:cubicBezTo>
                  <a:cubicBezTo>
                    <a:pt x="961337" y="721024"/>
                    <a:pt x="958139" y="713416"/>
                    <a:pt x="952518" y="707794"/>
                  </a:cubicBezTo>
                  <a:cubicBezTo>
                    <a:pt x="946897" y="702173"/>
                    <a:pt x="938882" y="699531"/>
                    <a:pt x="932674" y="694565"/>
                  </a:cubicBezTo>
                  <a:cubicBezTo>
                    <a:pt x="919208" y="683792"/>
                    <a:pt x="916038" y="676226"/>
                    <a:pt x="906215" y="661490"/>
                  </a:cubicBezTo>
                  <a:cubicBezTo>
                    <a:pt x="910625" y="654875"/>
                    <a:pt x="913823" y="647267"/>
                    <a:pt x="919444" y="641645"/>
                  </a:cubicBezTo>
                  <a:cubicBezTo>
                    <a:pt x="925065" y="636024"/>
                    <a:pt x="934322" y="634624"/>
                    <a:pt x="939288" y="628416"/>
                  </a:cubicBezTo>
                  <a:cubicBezTo>
                    <a:pt x="943644" y="622971"/>
                    <a:pt x="942785" y="614808"/>
                    <a:pt x="945903" y="608571"/>
                  </a:cubicBezTo>
                  <a:cubicBezTo>
                    <a:pt x="949458" y="601460"/>
                    <a:pt x="954722" y="595341"/>
                    <a:pt x="959132" y="588726"/>
                  </a:cubicBezTo>
                  <a:cubicBezTo>
                    <a:pt x="956927" y="540217"/>
                    <a:pt x="956390" y="491603"/>
                    <a:pt x="952518" y="443198"/>
                  </a:cubicBezTo>
                  <a:cubicBezTo>
                    <a:pt x="951962" y="436248"/>
                    <a:pt x="949021" y="429590"/>
                    <a:pt x="945903" y="423354"/>
                  </a:cubicBezTo>
                  <a:cubicBezTo>
                    <a:pt x="942348" y="416243"/>
                    <a:pt x="937640" y="409717"/>
                    <a:pt x="932674" y="403509"/>
                  </a:cubicBezTo>
                  <a:cubicBezTo>
                    <a:pt x="928778" y="398639"/>
                    <a:pt x="923854" y="394689"/>
                    <a:pt x="919444" y="390279"/>
                  </a:cubicBezTo>
                  <a:cubicBezTo>
                    <a:pt x="902817" y="340397"/>
                    <a:pt x="925246" y="401883"/>
                    <a:pt x="899600" y="350590"/>
                  </a:cubicBezTo>
                  <a:cubicBezTo>
                    <a:pt x="896482" y="344353"/>
                    <a:pt x="895190" y="337360"/>
                    <a:pt x="892985" y="330745"/>
                  </a:cubicBezTo>
                  <a:cubicBezTo>
                    <a:pt x="890780" y="284441"/>
                    <a:pt x="891490" y="237905"/>
                    <a:pt x="886371" y="191832"/>
                  </a:cubicBezTo>
                  <a:lnTo>
                    <a:pt x="866526" y="132298"/>
                  </a:lnTo>
                  <a:cubicBezTo>
                    <a:pt x="866524" y="132293"/>
                    <a:pt x="853300" y="92612"/>
                    <a:pt x="853297" y="92608"/>
                  </a:cubicBezTo>
                  <a:cubicBezTo>
                    <a:pt x="843473" y="77872"/>
                    <a:pt x="840304" y="70307"/>
                    <a:pt x="826838" y="59534"/>
                  </a:cubicBezTo>
                  <a:cubicBezTo>
                    <a:pt x="820630" y="54568"/>
                    <a:pt x="813609" y="50714"/>
                    <a:pt x="806994" y="46304"/>
                  </a:cubicBezTo>
                  <a:cubicBezTo>
                    <a:pt x="802584" y="39689"/>
                    <a:pt x="800507" y="30673"/>
                    <a:pt x="793765" y="26459"/>
                  </a:cubicBezTo>
                  <a:cubicBezTo>
                    <a:pt x="781940" y="19068"/>
                    <a:pt x="765680" y="20965"/>
                    <a:pt x="754077" y="13230"/>
                  </a:cubicBezTo>
                  <a:lnTo>
                    <a:pt x="734232" y="0"/>
                  </a:lnTo>
                  <a:lnTo>
                    <a:pt x="608553" y="6615"/>
                  </a:lnTo>
                  <a:close/>
                </a:path>
              </a:pathLst>
            </a:cu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grpSp>
      <p:sp>
        <p:nvSpPr>
          <p:cNvPr id="8" name="TextBox 7"/>
          <p:cNvSpPr txBox="1"/>
          <p:nvPr/>
        </p:nvSpPr>
        <p:spPr>
          <a:xfrm>
            <a:off x="4694830" y="1774148"/>
            <a:ext cx="3522638" cy="2092881"/>
          </a:xfrm>
          <a:prstGeom prst="rect">
            <a:avLst/>
          </a:prstGeom>
          <a:noFill/>
        </p:spPr>
        <p:txBody>
          <a:bodyPr wrap="square" rtlCol="0">
            <a:spAutoFit/>
          </a:bodyPr>
          <a:lstStyle/>
          <a:p>
            <a:pPr algn="ctr"/>
            <a:r>
              <a:rPr lang="en-US" sz="2600" dirty="0" smtClean="0"/>
              <a:t>P and S centric features-</a:t>
            </a:r>
            <a:endParaRPr lang="en-US" sz="2600" i="1" dirty="0"/>
          </a:p>
          <a:p>
            <a:pPr algn="ctr"/>
            <a:r>
              <a:rPr lang="en-US" sz="2600" i="1" dirty="0" smtClean="0"/>
              <a:t>Object categories, instances, flip, location, pose, expression, age, gender, and skin color</a:t>
            </a:r>
            <a:endParaRPr lang="en-US" sz="2600" dirty="0" smtClean="0"/>
          </a:p>
        </p:txBody>
      </p:sp>
      <p:sp>
        <p:nvSpPr>
          <p:cNvPr id="9" name="TextBox 8"/>
          <p:cNvSpPr txBox="1"/>
          <p:nvPr/>
        </p:nvSpPr>
        <p:spPr>
          <a:xfrm>
            <a:off x="4694830" y="4038776"/>
            <a:ext cx="3522638" cy="1292662"/>
          </a:xfrm>
          <a:prstGeom prst="rect">
            <a:avLst/>
          </a:prstGeom>
          <a:noFill/>
        </p:spPr>
        <p:txBody>
          <a:bodyPr wrap="square" rtlCol="0">
            <a:spAutoFit/>
          </a:bodyPr>
          <a:lstStyle/>
          <a:p>
            <a:pPr algn="ctr"/>
            <a:r>
              <a:rPr lang="en-US" sz="2600" dirty="0" smtClean="0"/>
              <a:t>P and S relative features-</a:t>
            </a:r>
          </a:p>
          <a:p>
            <a:pPr algn="ctr"/>
            <a:r>
              <a:rPr lang="en-US" sz="2600" i="1" dirty="0" smtClean="0"/>
              <a:t>Relative location between P and S</a:t>
            </a:r>
            <a:endParaRPr lang="en-US" sz="2600" i="1" dirty="0"/>
          </a:p>
        </p:txBody>
      </p:sp>
      <p:sp>
        <p:nvSpPr>
          <p:cNvPr id="10" name="TextBox 9"/>
          <p:cNvSpPr txBox="1"/>
          <p:nvPr/>
        </p:nvSpPr>
        <p:spPr>
          <a:xfrm>
            <a:off x="732181" y="4635430"/>
            <a:ext cx="3522638" cy="1292662"/>
          </a:xfrm>
          <a:prstGeom prst="rect">
            <a:avLst/>
          </a:prstGeom>
          <a:noFill/>
        </p:spPr>
        <p:txBody>
          <a:bodyPr wrap="square" rtlCol="0">
            <a:spAutoFit/>
          </a:bodyPr>
          <a:lstStyle/>
          <a:p>
            <a:pPr algn="ctr"/>
            <a:r>
              <a:rPr lang="en-US" sz="2600" dirty="0" smtClean="0"/>
              <a:t>Context features-</a:t>
            </a:r>
          </a:p>
          <a:p>
            <a:pPr algn="ctr"/>
            <a:r>
              <a:rPr lang="en-US" sz="2600" i="1" dirty="0" smtClean="0"/>
              <a:t>Object categories and instances around P and S</a:t>
            </a:r>
            <a:endParaRPr lang="en-US" sz="2600" i="1" dirty="0"/>
          </a:p>
        </p:txBody>
      </p:sp>
      <p:sp>
        <p:nvSpPr>
          <p:cNvPr id="11" name="Right Arrow 10"/>
          <p:cNvSpPr/>
          <p:nvPr/>
        </p:nvSpPr>
        <p:spPr bwMode="auto">
          <a:xfrm rot="20835446">
            <a:off x="3946505" y="2901644"/>
            <a:ext cx="769907" cy="109728"/>
          </a:xfrm>
          <a:prstGeom prst="rightArrow">
            <a:avLst/>
          </a:prstGeom>
          <a:solidFill>
            <a:srgbClr val="0070C0"/>
          </a:solidFill>
          <a:ln>
            <a:solidFill>
              <a:srgbClr val="0070C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2" name="Right Arrow 11"/>
          <p:cNvSpPr/>
          <p:nvPr/>
        </p:nvSpPr>
        <p:spPr bwMode="auto">
          <a:xfrm rot="20597253">
            <a:off x="3433532" y="2493753"/>
            <a:ext cx="1318632" cy="109728"/>
          </a:xfrm>
          <a:prstGeom prst="rightArrow">
            <a:avLst/>
          </a:prstGeom>
          <a:solidFill>
            <a:srgbClr val="FF0000"/>
          </a:solidFill>
          <a:ln>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3" name="Left Brace 12"/>
          <p:cNvSpPr/>
          <p:nvPr/>
        </p:nvSpPr>
        <p:spPr>
          <a:xfrm>
            <a:off x="4585648" y="1774148"/>
            <a:ext cx="327493" cy="198069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4" name="Left Brace 13"/>
          <p:cNvSpPr/>
          <p:nvPr/>
        </p:nvSpPr>
        <p:spPr>
          <a:xfrm>
            <a:off x="4534386" y="4038776"/>
            <a:ext cx="327493" cy="129266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Right Arrow 14"/>
          <p:cNvSpPr/>
          <p:nvPr/>
        </p:nvSpPr>
        <p:spPr bwMode="auto">
          <a:xfrm rot="2540268" flipV="1">
            <a:off x="3243455" y="4055583"/>
            <a:ext cx="1576208" cy="74250"/>
          </a:xfrm>
          <a:prstGeom prst="rightArrow">
            <a:avLst/>
          </a:prstGeom>
          <a:solidFill>
            <a:schemeClr val="tx1"/>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6" name="Left-Right Arrow 15"/>
          <p:cNvSpPr/>
          <p:nvPr/>
        </p:nvSpPr>
        <p:spPr>
          <a:xfrm>
            <a:off x="3267048" y="3398125"/>
            <a:ext cx="313899" cy="90901"/>
          </a:xfrm>
          <a:prstGeom prst="lef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Right Arrow 16"/>
          <p:cNvSpPr/>
          <p:nvPr/>
        </p:nvSpPr>
        <p:spPr bwMode="auto">
          <a:xfrm rot="5400000" flipV="1">
            <a:off x="2050165" y="4375191"/>
            <a:ext cx="761463" cy="74250"/>
          </a:xfrm>
          <a:prstGeom prst="rightArrow">
            <a:avLst/>
          </a:prstGeom>
          <a:solidFill>
            <a:schemeClr val="tx1"/>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48759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3471" y="5958642"/>
            <a:ext cx="5233351" cy="492443"/>
          </a:xfrm>
          <a:prstGeom prst="rect">
            <a:avLst/>
          </a:prstGeom>
          <a:noFill/>
        </p:spPr>
        <p:txBody>
          <a:bodyPr wrap="square" rtlCol="0">
            <a:spAutoFit/>
          </a:bodyPr>
          <a:lstStyle/>
          <a:p>
            <a:pPr algn="ctr"/>
            <a:r>
              <a:rPr lang="en-US" sz="2600" dirty="0" smtClean="0">
                <a:latin typeface="+mj-lt"/>
                <a:cs typeface="Times New Roman"/>
              </a:rPr>
              <a:t>Question: </a:t>
            </a:r>
            <a:r>
              <a:rPr lang="en-US" sz="2600" i="1" dirty="0" smtClean="0">
                <a:latin typeface="+mj-lt"/>
                <a:cs typeface="Times New Roman"/>
              </a:rPr>
              <a:t>Is the girl walking the bike?</a:t>
            </a:r>
            <a:endParaRPr lang="en-US" sz="2600" i="1" dirty="0">
              <a:latin typeface="+mj-lt"/>
              <a:cs typeface="Times New Roman"/>
            </a:endParaRPr>
          </a:p>
        </p:txBody>
      </p:sp>
      <p:sp>
        <p:nvSpPr>
          <p:cNvPr id="7" name="TextBox 6"/>
          <p:cNvSpPr txBox="1"/>
          <p:nvPr/>
        </p:nvSpPr>
        <p:spPr>
          <a:xfrm>
            <a:off x="1086641" y="5311428"/>
            <a:ext cx="3824701" cy="492443"/>
          </a:xfrm>
          <a:prstGeom prst="rect">
            <a:avLst/>
          </a:prstGeom>
          <a:noFill/>
        </p:spPr>
        <p:txBody>
          <a:bodyPr wrap="none" rtlCol="0">
            <a:spAutoFit/>
          </a:bodyPr>
          <a:lstStyle/>
          <a:p>
            <a:pPr algn="ctr"/>
            <a:r>
              <a:rPr lang="en-US" sz="2600" dirty="0" smtClean="0">
                <a:latin typeface="+mj-lt"/>
                <a:cs typeface="Times New Roman"/>
              </a:rPr>
              <a:t>Tuple: </a:t>
            </a:r>
            <a:r>
              <a:rPr lang="en-US" sz="2600" dirty="0">
                <a:latin typeface="+mj-lt"/>
              </a:rPr>
              <a:t>&lt;</a:t>
            </a:r>
            <a:r>
              <a:rPr lang="en-US" sz="2600" i="1" dirty="0">
                <a:solidFill>
                  <a:srgbClr val="002060"/>
                </a:solidFill>
                <a:latin typeface="+mj-lt"/>
              </a:rPr>
              <a:t>girl</a:t>
            </a:r>
            <a:r>
              <a:rPr lang="en-US" sz="2600" i="1" dirty="0">
                <a:latin typeface="+mj-lt"/>
              </a:rPr>
              <a:t>, walking, </a:t>
            </a:r>
            <a:r>
              <a:rPr lang="en-US" sz="2600" i="1" dirty="0">
                <a:solidFill>
                  <a:srgbClr val="FF0000"/>
                </a:solidFill>
                <a:latin typeface="+mj-lt"/>
              </a:rPr>
              <a:t>bike</a:t>
            </a:r>
            <a:r>
              <a:rPr lang="en-US" sz="2600" i="1" dirty="0">
                <a:latin typeface="+mj-lt"/>
              </a:rPr>
              <a:t>&gt;</a:t>
            </a:r>
          </a:p>
        </p:txBody>
      </p:sp>
      <p:cxnSp>
        <p:nvCxnSpPr>
          <p:cNvPr id="10" name="Straight Arrow Connector 9"/>
          <p:cNvCxnSpPr/>
          <p:nvPr/>
        </p:nvCxnSpPr>
        <p:spPr>
          <a:xfrm flipH="1" flipV="1">
            <a:off x="3035808" y="3309471"/>
            <a:ext cx="7202" cy="30913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86958" y="1470007"/>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pic>
        <p:nvPicPr>
          <p:cNvPr id="15" name="Picture 14" desc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561" y="3618601"/>
            <a:ext cx="2538484" cy="1604033"/>
          </a:xfrm>
          <a:prstGeom prst="rect">
            <a:avLst/>
          </a:prstGeom>
        </p:spPr>
      </p:pic>
      <p:grpSp>
        <p:nvGrpSpPr>
          <p:cNvPr id="3" name="Group 2"/>
          <p:cNvGrpSpPr/>
          <p:nvPr/>
        </p:nvGrpSpPr>
        <p:grpSpPr>
          <a:xfrm>
            <a:off x="3615549" y="4360114"/>
            <a:ext cx="481338" cy="673245"/>
            <a:chOff x="6609803" y="3160907"/>
            <a:chExt cx="553723" cy="855677"/>
          </a:xfrm>
        </p:grpSpPr>
        <p:sp>
          <p:nvSpPr>
            <p:cNvPr id="16" name="Freeform 15"/>
            <p:cNvSpPr/>
            <p:nvPr/>
          </p:nvSpPr>
          <p:spPr>
            <a:xfrm>
              <a:off x="6609803" y="3411974"/>
              <a:ext cx="324341" cy="604610"/>
            </a:xfrm>
            <a:custGeom>
              <a:avLst/>
              <a:gdLst>
                <a:gd name="connsiteX0" fmla="*/ 846682 w 926059"/>
                <a:gd name="connsiteY0" fmla="*/ 26460 h 1561117"/>
                <a:gd name="connsiteX1" fmla="*/ 813609 w 926059"/>
                <a:gd name="connsiteY1" fmla="*/ 13230 h 1561117"/>
                <a:gd name="connsiteX2" fmla="*/ 793765 w 926059"/>
                <a:gd name="connsiteY2" fmla="*/ 6615 h 1561117"/>
                <a:gd name="connsiteX3" fmla="*/ 707773 w 926059"/>
                <a:gd name="connsiteY3" fmla="*/ 0 h 1561117"/>
                <a:gd name="connsiteX4" fmla="*/ 555635 w 926059"/>
                <a:gd name="connsiteY4" fmla="*/ 6615 h 1561117"/>
                <a:gd name="connsiteX5" fmla="*/ 522562 w 926059"/>
                <a:gd name="connsiteY5" fmla="*/ 13230 h 1561117"/>
                <a:gd name="connsiteX6" fmla="*/ 383653 w 926059"/>
                <a:gd name="connsiteY6" fmla="*/ 26460 h 1561117"/>
                <a:gd name="connsiteX7" fmla="*/ 231515 w 926059"/>
                <a:gd name="connsiteY7" fmla="*/ 19845 h 1561117"/>
                <a:gd name="connsiteX8" fmla="*/ 165368 w 926059"/>
                <a:gd name="connsiteY8" fmla="*/ 13230 h 1561117"/>
                <a:gd name="connsiteX9" fmla="*/ 19844 w 926059"/>
                <a:gd name="connsiteY9" fmla="*/ 19845 h 1561117"/>
                <a:gd name="connsiteX10" fmla="*/ 6615 w 926059"/>
                <a:gd name="connsiteY10" fmla="*/ 59534 h 1561117"/>
                <a:gd name="connsiteX11" fmla="*/ 0 w 926059"/>
                <a:gd name="connsiteY11" fmla="*/ 79379 h 1561117"/>
                <a:gd name="connsiteX12" fmla="*/ 6615 w 926059"/>
                <a:gd name="connsiteY12" fmla="*/ 119068 h 1561117"/>
                <a:gd name="connsiteX13" fmla="*/ 13230 w 926059"/>
                <a:gd name="connsiteY13" fmla="*/ 138913 h 1561117"/>
                <a:gd name="connsiteX14" fmla="*/ 33074 w 926059"/>
                <a:gd name="connsiteY14" fmla="*/ 145528 h 1561117"/>
                <a:gd name="connsiteX15" fmla="*/ 46303 w 926059"/>
                <a:gd name="connsiteY15" fmla="*/ 165373 h 1561117"/>
                <a:gd name="connsiteX16" fmla="*/ 72762 w 926059"/>
                <a:gd name="connsiteY16" fmla="*/ 178603 h 1561117"/>
                <a:gd name="connsiteX17" fmla="*/ 350579 w 926059"/>
                <a:gd name="connsiteY17" fmla="*/ 171988 h 1561117"/>
                <a:gd name="connsiteX18" fmla="*/ 410112 w 926059"/>
                <a:gd name="connsiteY18" fmla="*/ 178603 h 1561117"/>
                <a:gd name="connsiteX19" fmla="*/ 416726 w 926059"/>
                <a:gd name="connsiteY19" fmla="*/ 198447 h 1561117"/>
                <a:gd name="connsiteX20" fmla="*/ 410112 w 926059"/>
                <a:gd name="connsiteY20" fmla="*/ 449814 h 1561117"/>
                <a:gd name="connsiteX21" fmla="*/ 377038 w 926059"/>
                <a:gd name="connsiteY21" fmla="*/ 482888 h 1561117"/>
                <a:gd name="connsiteX22" fmla="*/ 357194 w 926059"/>
                <a:gd name="connsiteY22" fmla="*/ 502733 h 1561117"/>
                <a:gd name="connsiteX23" fmla="*/ 317506 w 926059"/>
                <a:gd name="connsiteY23" fmla="*/ 529192 h 1561117"/>
                <a:gd name="connsiteX24" fmla="*/ 277818 w 926059"/>
                <a:gd name="connsiteY24" fmla="*/ 562267 h 1561117"/>
                <a:gd name="connsiteX25" fmla="*/ 244744 w 926059"/>
                <a:gd name="connsiteY25" fmla="*/ 588726 h 1561117"/>
                <a:gd name="connsiteX26" fmla="*/ 231515 w 926059"/>
                <a:gd name="connsiteY26" fmla="*/ 608571 h 1561117"/>
                <a:gd name="connsiteX27" fmla="*/ 218285 w 926059"/>
                <a:gd name="connsiteY27" fmla="*/ 621801 h 1561117"/>
                <a:gd name="connsiteX28" fmla="*/ 198441 w 926059"/>
                <a:gd name="connsiteY28" fmla="*/ 654876 h 1561117"/>
                <a:gd name="connsiteX29" fmla="*/ 178597 w 926059"/>
                <a:gd name="connsiteY29" fmla="*/ 714410 h 1561117"/>
                <a:gd name="connsiteX30" fmla="*/ 171982 w 926059"/>
                <a:gd name="connsiteY30" fmla="*/ 734254 h 1561117"/>
                <a:gd name="connsiteX31" fmla="*/ 158753 w 926059"/>
                <a:gd name="connsiteY31" fmla="*/ 800403 h 1561117"/>
                <a:gd name="connsiteX32" fmla="*/ 145524 w 926059"/>
                <a:gd name="connsiteY32" fmla="*/ 992236 h 1561117"/>
                <a:gd name="connsiteX33" fmla="*/ 138909 w 926059"/>
                <a:gd name="connsiteY33" fmla="*/ 1025310 h 1561117"/>
                <a:gd name="connsiteX34" fmla="*/ 145524 w 926059"/>
                <a:gd name="connsiteY34" fmla="*/ 1276676 h 1561117"/>
                <a:gd name="connsiteX35" fmla="*/ 165368 w 926059"/>
                <a:gd name="connsiteY35" fmla="*/ 1369285 h 1561117"/>
                <a:gd name="connsiteX36" fmla="*/ 185212 w 926059"/>
                <a:gd name="connsiteY36" fmla="*/ 1435434 h 1561117"/>
                <a:gd name="connsiteX37" fmla="*/ 198441 w 926059"/>
                <a:gd name="connsiteY37" fmla="*/ 1475123 h 1561117"/>
                <a:gd name="connsiteX38" fmla="*/ 205056 w 926059"/>
                <a:gd name="connsiteY38" fmla="*/ 1494968 h 1561117"/>
                <a:gd name="connsiteX39" fmla="*/ 231515 w 926059"/>
                <a:gd name="connsiteY39" fmla="*/ 1528043 h 1561117"/>
                <a:gd name="connsiteX40" fmla="*/ 271203 w 926059"/>
                <a:gd name="connsiteY40" fmla="*/ 1554502 h 1561117"/>
                <a:gd name="connsiteX41" fmla="*/ 297662 w 926059"/>
                <a:gd name="connsiteY41" fmla="*/ 1561117 h 1561117"/>
                <a:gd name="connsiteX42" fmla="*/ 436571 w 926059"/>
                <a:gd name="connsiteY42" fmla="*/ 1554502 h 1561117"/>
                <a:gd name="connsiteX43" fmla="*/ 476259 w 926059"/>
                <a:gd name="connsiteY43" fmla="*/ 1541272 h 1561117"/>
                <a:gd name="connsiteX44" fmla="*/ 496103 w 926059"/>
                <a:gd name="connsiteY44" fmla="*/ 1521428 h 1561117"/>
                <a:gd name="connsiteX45" fmla="*/ 515947 w 926059"/>
                <a:gd name="connsiteY45" fmla="*/ 1514813 h 1561117"/>
                <a:gd name="connsiteX46" fmla="*/ 549021 w 926059"/>
                <a:gd name="connsiteY46" fmla="*/ 1455279 h 1561117"/>
                <a:gd name="connsiteX47" fmla="*/ 562250 w 926059"/>
                <a:gd name="connsiteY47" fmla="*/ 1428819 h 1561117"/>
                <a:gd name="connsiteX48" fmla="*/ 575479 w 926059"/>
                <a:gd name="connsiteY48" fmla="*/ 1408974 h 1561117"/>
                <a:gd name="connsiteX49" fmla="*/ 588709 w 926059"/>
                <a:gd name="connsiteY49" fmla="*/ 1369285 h 1561117"/>
                <a:gd name="connsiteX50" fmla="*/ 595323 w 926059"/>
                <a:gd name="connsiteY50" fmla="*/ 1349440 h 1561117"/>
                <a:gd name="connsiteX51" fmla="*/ 608553 w 926059"/>
                <a:gd name="connsiteY51" fmla="*/ 1303136 h 1561117"/>
                <a:gd name="connsiteX52" fmla="*/ 615168 w 926059"/>
                <a:gd name="connsiteY52" fmla="*/ 1256832 h 1561117"/>
                <a:gd name="connsiteX53" fmla="*/ 621782 w 926059"/>
                <a:gd name="connsiteY53" fmla="*/ 1045155 h 1561117"/>
                <a:gd name="connsiteX54" fmla="*/ 635012 w 926059"/>
                <a:gd name="connsiteY54" fmla="*/ 1084844 h 1561117"/>
                <a:gd name="connsiteX55" fmla="*/ 661470 w 926059"/>
                <a:gd name="connsiteY55" fmla="*/ 1124534 h 1561117"/>
                <a:gd name="connsiteX56" fmla="*/ 701159 w 926059"/>
                <a:gd name="connsiteY56" fmla="*/ 1164223 h 1561117"/>
                <a:gd name="connsiteX57" fmla="*/ 767306 w 926059"/>
                <a:gd name="connsiteY57" fmla="*/ 1184068 h 1561117"/>
                <a:gd name="connsiteX58" fmla="*/ 853297 w 926059"/>
                <a:gd name="connsiteY58" fmla="*/ 1177453 h 1561117"/>
                <a:gd name="connsiteX59" fmla="*/ 873141 w 926059"/>
                <a:gd name="connsiteY59" fmla="*/ 1164223 h 1561117"/>
                <a:gd name="connsiteX60" fmla="*/ 892985 w 926059"/>
                <a:gd name="connsiteY60" fmla="*/ 1157608 h 1561117"/>
                <a:gd name="connsiteX61" fmla="*/ 919444 w 926059"/>
                <a:gd name="connsiteY61" fmla="*/ 1098074 h 1561117"/>
                <a:gd name="connsiteX62" fmla="*/ 926059 w 926059"/>
                <a:gd name="connsiteY62" fmla="*/ 1078229 h 1561117"/>
                <a:gd name="connsiteX63" fmla="*/ 926059 w 926059"/>
                <a:gd name="connsiteY63" fmla="*/ 1045155 h 15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6059" h="1561117">
                  <a:moveTo>
                    <a:pt x="846682" y="26460"/>
                  </a:moveTo>
                  <a:cubicBezTo>
                    <a:pt x="835658" y="22050"/>
                    <a:pt x="824727" y="17399"/>
                    <a:pt x="813609" y="13230"/>
                  </a:cubicBezTo>
                  <a:cubicBezTo>
                    <a:pt x="807080" y="10782"/>
                    <a:pt x="800684" y="7480"/>
                    <a:pt x="793765" y="6615"/>
                  </a:cubicBezTo>
                  <a:cubicBezTo>
                    <a:pt x="765238" y="3049"/>
                    <a:pt x="736437" y="2205"/>
                    <a:pt x="707773" y="0"/>
                  </a:cubicBezTo>
                  <a:cubicBezTo>
                    <a:pt x="657060" y="2205"/>
                    <a:pt x="606267" y="2998"/>
                    <a:pt x="555635" y="6615"/>
                  </a:cubicBezTo>
                  <a:cubicBezTo>
                    <a:pt x="544421" y="7416"/>
                    <a:pt x="533731" y="11941"/>
                    <a:pt x="522562" y="13230"/>
                  </a:cubicBezTo>
                  <a:cubicBezTo>
                    <a:pt x="476356" y="18562"/>
                    <a:pt x="383653" y="26460"/>
                    <a:pt x="383653" y="26460"/>
                  </a:cubicBezTo>
                  <a:lnTo>
                    <a:pt x="231515" y="19845"/>
                  </a:lnTo>
                  <a:cubicBezTo>
                    <a:pt x="209397" y="18504"/>
                    <a:pt x="187527" y="13230"/>
                    <a:pt x="165368" y="13230"/>
                  </a:cubicBezTo>
                  <a:cubicBezTo>
                    <a:pt x="116810" y="13230"/>
                    <a:pt x="68352" y="17640"/>
                    <a:pt x="19844" y="19845"/>
                  </a:cubicBezTo>
                  <a:lnTo>
                    <a:pt x="6615" y="59534"/>
                  </a:lnTo>
                  <a:lnTo>
                    <a:pt x="0" y="79379"/>
                  </a:lnTo>
                  <a:cubicBezTo>
                    <a:pt x="2205" y="92609"/>
                    <a:pt x="3705" y="105975"/>
                    <a:pt x="6615" y="119068"/>
                  </a:cubicBezTo>
                  <a:cubicBezTo>
                    <a:pt x="8128" y="125875"/>
                    <a:pt x="8300" y="133982"/>
                    <a:pt x="13230" y="138913"/>
                  </a:cubicBezTo>
                  <a:cubicBezTo>
                    <a:pt x="18160" y="143843"/>
                    <a:pt x="26459" y="143323"/>
                    <a:pt x="33074" y="145528"/>
                  </a:cubicBezTo>
                  <a:cubicBezTo>
                    <a:pt x="37484" y="152143"/>
                    <a:pt x="40196" y="160283"/>
                    <a:pt x="46303" y="165373"/>
                  </a:cubicBezTo>
                  <a:cubicBezTo>
                    <a:pt x="53878" y="171686"/>
                    <a:pt x="62904" y="178389"/>
                    <a:pt x="72762" y="178603"/>
                  </a:cubicBezTo>
                  <a:lnTo>
                    <a:pt x="350579" y="171988"/>
                  </a:lnTo>
                  <a:cubicBezTo>
                    <a:pt x="370423" y="174193"/>
                    <a:pt x="391574" y="171188"/>
                    <a:pt x="410112" y="178603"/>
                  </a:cubicBezTo>
                  <a:cubicBezTo>
                    <a:pt x="416586" y="181193"/>
                    <a:pt x="416726" y="191475"/>
                    <a:pt x="416726" y="198447"/>
                  </a:cubicBezTo>
                  <a:cubicBezTo>
                    <a:pt x="416726" y="282265"/>
                    <a:pt x="421695" y="366800"/>
                    <a:pt x="410112" y="449814"/>
                  </a:cubicBezTo>
                  <a:cubicBezTo>
                    <a:pt x="407957" y="465256"/>
                    <a:pt x="388063" y="471863"/>
                    <a:pt x="377038" y="482888"/>
                  </a:cubicBezTo>
                  <a:cubicBezTo>
                    <a:pt x="370423" y="489503"/>
                    <a:pt x="364978" y="497544"/>
                    <a:pt x="357194" y="502733"/>
                  </a:cubicBezTo>
                  <a:cubicBezTo>
                    <a:pt x="343965" y="511553"/>
                    <a:pt x="328749" y="517949"/>
                    <a:pt x="317506" y="529192"/>
                  </a:cubicBezTo>
                  <a:cubicBezTo>
                    <a:pt x="270372" y="576328"/>
                    <a:pt x="323860" y="525432"/>
                    <a:pt x="277818" y="562267"/>
                  </a:cubicBezTo>
                  <a:cubicBezTo>
                    <a:pt x="230702" y="599961"/>
                    <a:pt x="305806" y="548019"/>
                    <a:pt x="244744" y="588726"/>
                  </a:cubicBezTo>
                  <a:cubicBezTo>
                    <a:pt x="240334" y="595341"/>
                    <a:pt x="236481" y="602363"/>
                    <a:pt x="231515" y="608571"/>
                  </a:cubicBezTo>
                  <a:cubicBezTo>
                    <a:pt x="227619" y="613441"/>
                    <a:pt x="221494" y="616453"/>
                    <a:pt x="218285" y="621801"/>
                  </a:cubicBezTo>
                  <a:cubicBezTo>
                    <a:pt x="192525" y="664737"/>
                    <a:pt x="231963" y="621354"/>
                    <a:pt x="198441" y="654876"/>
                  </a:cubicBezTo>
                  <a:lnTo>
                    <a:pt x="178597" y="714410"/>
                  </a:lnTo>
                  <a:cubicBezTo>
                    <a:pt x="176392" y="721025"/>
                    <a:pt x="173349" y="727417"/>
                    <a:pt x="171982" y="734254"/>
                  </a:cubicBezTo>
                  <a:lnTo>
                    <a:pt x="158753" y="800403"/>
                  </a:lnTo>
                  <a:cubicBezTo>
                    <a:pt x="156899" y="830068"/>
                    <a:pt x="149518" y="956287"/>
                    <a:pt x="145524" y="992236"/>
                  </a:cubicBezTo>
                  <a:cubicBezTo>
                    <a:pt x="144282" y="1003410"/>
                    <a:pt x="141114" y="1014285"/>
                    <a:pt x="138909" y="1025310"/>
                  </a:cubicBezTo>
                  <a:cubicBezTo>
                    <a:pt x="141114" y="1109099"/>
                    <a:pt x="141718" y="1192945"/>
                    <a:pt x="145524" y="1276676"/>
                  </a:cubicBezTo>
                  <a:cubicBezTo>
                    <a:pt x="146591" y="1300162"/>
                    <a:pt x="160456" y="1349636"/>
                    <a:pt x="165368" y="1369285"/>
                  </a:cubicBezTo>
                  <a:cubicBezTo>
                    <a:pt x="175369" y="1409289"/>
                    <a:pt x="169100" y="1387098"/>
                    <a:pt x="185212" y="1435434"/>
                  </a:cubicBezTo>
                  <a:lnTo>
                    <a:pt x="198441" y="1475123"/>
                  </a:lnTo>
                  <a:cubicBezTo>
                    <a:pt x="200646" y="1481738"/>
                    <a:pt x="201188" y="1489166"/>
                    <a:pt x="205056" y="1494968"/>
                  </a:cubicBezTo>
                  <a:cubicBezTo>
                    <a:pt x="213736" y="1507988"/>
                    <a:pt x="218946" y="1518616"/>
                    <a:pt x="231515" y="1528043"/>
                  </a:cubicBezTo>
                  <a:cubicBezTo>
                    <a:pt x="244235" y="1537583"/>
                    <a:pt x="255778" y="1550646"/>
                    <a:pt x="271203" y="1554502"/>
                  </a:cubicBezTo>
                  <a:lnTo>
                    <a:pt x="297662" y="1561117"/>
                  </a:lnTo>
                  <a:cubicBezTo>
                    <a:pt x="343965" y="1558912"/>
                    <a:pt x="390499" y="1559621"/>
                    <a:pt x="436571" y="1554502"/>
                  </a:cubicBezTo>
                  <a:cubicBezTo>
                    <a:pt x="450431" y="1552962"/>
                    <a:pt x="476259" y="1541272"/>
                    <a:pt x="476259" y="1541272"/>
                  </a:cubicBezTo>
                  <a:cubicBezTo>
                    <a:pt x="482874" y="1534657"/>
                    <a:pt x="488320" y="1526617"/>
                    <a:pt x="496103" y="1521428"/>
                  </a:cubicBezTo>
                  <a:cubicBezTo>
                    <a:pt x="501904" y="1517560"/>
                    <a:pt x="511017" y="1519743"/>
                    <a:pt x="515947" y="1514813"/>
                  </a:cubicBezTo>
                  <a:cubicBezTo>
                    <a:pt x="548172" y="1482586"/>
                    <a:pt x="536545" y="1484390"/>
                    <a:pt x="549021" y="1455279"/>
                  </a:cubicBezTo>
                  <a:cubicBezTo>
                    <a:pt x="552905" y="1446215"/>
                    <a:pt x="557358" y="1437381"/>
                    <a:pt x="562250" y="1428819"/>
                  </a:cubicBezTo>
                  <a:cubicBezTo>
                    <a:pt x="566194" y="1421916"/>
                    <a:pt x="572250" y="1416239"/>
                    <a:pt x="575479" y="1408974"/>
                  </a:cubicBezTo>
                  <a:cubicBezTo>
                    <a:pt x="581143" y="1396231"/>
                    <a:pt x="584299" y="1382515"/>
                    <a:pt x="588709" y="1369285"/>
                  </a:cubicBezTo>
                  <a:lnTo>
                    <a:pt x="595323" y="1349440"/>
                  </a:lnTo>
                  <a:cubicBezTo>
                    <a:pt x="600992" y="1332432"/>
                    <a:pt x="605229" y="1321416"/>
                    <a:pt x="608553" y="1303136"/>
                  </a:cubicBezTo>
                  <a:cubicBezTo>
                    <a:pt x="611342" y="1287796"/>
                    <a:pt x="612963" y="1272267"/>
                    <a:pt x="615168" y="1256832"/>
                  </a:cubicBezTo>
                  <a:cubicBezTo>
                    <a:pt x="617373" y="1186273"/>
                    <a:pt x="613691" y="1115283"/>
                    <a:pt x="621782" y="1045155"/>
                  </a:cubicBezTo>
                  <a:cubicBezTo>
                    <a:pt x="623380" y="1031302"/>
                    <a:pt x="627277" y="1073241"/>
                    <a:pt x="635012" y="1084844"/>
                  </a:cubicBezTo>
                  <a:cubicBezTo>
                    <a:pt x="643831" y="1098074"/>
                    <a:pt x="650227" y="1113291"/>
                    <a:pt x="661470" y="1124534"/>
                  </a:cubicBezTo>
                  <a:cubicBezTo>
                    <a:pt x="674700" y="1137764"/>
                    <a:pt x="683410" y="1158306"/>
                    <a:pt x="701159" y="1164223"/>
                  </a:cubicBezTo>
                  <a:cubicBezTo>
                    <a:pt x="749472" y="1180328"/>
                    <a:pt x="727318" y="1174071"/>
                    <a:pt x="767306" y="1184068"/>
                  </a:cubicBezTo>
                  <a:cubicBezTo>
                    <a:pt x="795970" y="1181863"/>
                    <a:pt x="825041" y="1182751"/>
                    <a:pt x="853297" y="1177453"/>
                  </a:cubicBezTo>
                  <a:cubicBezTo>
                    <a:pt x="861111" y="1175988"/>
                    <a:pt x="866030" y="1167778"/>
                    <a:pt x="873141" y="1164223"/>
                  </a:cubicBezTo>
                  <a:cubicBezTo>
                    <a:pt x="879377" y="1161105"/>
                    <a:pt x="886370" y="1159813"/>
                    <a:pt x="892985" y="1157608"/>
                  </a:cubicBezTo>
                  <a:cubicBezTo>
                    <a:pt x="913949" y="1126160"/>
                    <a:pt x="903700" y="1145305"/>
                    <a:pt x="919444" y="1098074"/>
                  </a:cubicBezTo>
                  <a:cubicBezTo>
                    <a:pt x="921649" y="1091459"/>
                    <a:pt x="926059" y="1085202"/>
                    <a:pt x="926059" y="1078229"/>
                  </a:cubicBezTo>
                  <a:lnTo>
                    <a:pt x="926059" y="1045155"/>
                  </a:lnTo>
                </a:path>
              </a:pathLst>
            </a:cu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6813562" y="3160907"/>
              <a:ext cx="349964" cy="804438"/>
            </a:xfrm>
            <a:custGeom>
              <a:avLst/>
              <a:gdLst>
                <a:gd name="connsiteX0" fmla="*/ 278136 w 999218"/>
                <a:gd name="connsiteY0" fmla="*/ 681335 h 2077079"/>
                <a:gd name="connsiteX1" fmla="*/ 264906 w 999218"/>
                <a:gd name="connsiteY1" fmla="*/ 628415 h 2077079"/>
                <a:gd name="connsiteX2" fmla="*/ 251677 w 999218"/>
                <a:gd name="connsiteY2" fmla="*/ 608571 h 2077079"/>
                <a:gd name="connsiteX3" fmla="*/ 218603 w 999218"/>
                <a:gd name="connsiteY3" fmla="*/ 575496 h 2077079"/>
                <a:gd name="connsiteX4" fmla="*/ 192144 w 999218"/>
                <a:gd name="connsiteY4" fmla="*/ 535807 h 2077079"/>
                <a:gd name="connsiteX5" fmla="*/ 198759 w 999218"/>
                <a:gd name="connsiteY5" fmla="*/ 476273 h 2077079"/>
                <a:gd name="connsiteX6" fmla="*/ 205374 w 999218"/>
                <a:gd name="connsiteY6" fmla="*/ 456428 h 2077079"/>
                <a:gd name="connsiteX7" fmla="*/ 225218 w 999218"/>
                <a:gd name="connsiteY7" fmla="*/ 443198 h 2077079"/>
                <a:gd name="connsiteX8" fmla="*/ 258291 w 999218"/>
                <a:gd name="connsiteY8" fmla="*/ 383664 h 2077079"/>
                <a:gd name="connsiteX9" fmla="*/ 278136 w 999218"/>
                <a:gd name="connsiteY9" fmla="*/ 370434 h 2077079"/>
                <a:gd name="connsiteX10" fmla="*/ 284750 w 999218"/>
                <a:gd name="connsiteY10" fmla="*/ 350590 h 2077079"/>
                <a:gd name="connsiteX11" fmla="*/ 297980 w 999218"/>
                <a:gd name="connsiteY11" fmla="*/ 337360 h 2077079"/>
                <a:gd name="connsiteX12" fmla="*/ 311209 w 999218"/>
                <a:gd name="connsiteY12" fmla="*/ 297670 h 2077079"/>
                <a:gd name="connsiteX13" fmla="*/ 324438 w 999218"/>
                <a:gd name="connsiteY13" fmla="*/ 251366 h 2077079"/>
                <a:gd name="connsiteX14" fmla="*/ 331053 w 999218"/>
                <a:gd name="connsiteY14" fmla="*/ 138913 h 2077079"/>
                <a:gd name="connsiteX15" fmla="*/ 344283 w 999218"/>
                <a:gd name="connsiteY15" fmla="*/ 92608 h 2077079"/>
                <a:gd name="connsiteX16" fmla="*/ 370741 w 999218"/>
                <a:gd name="connsiteY16" fmla="*/ 52919 h 2077079"/>
                <a:gd name="connsiteX17" fmla="*/ 410430 w 999218"/>
                <a:gd name="connsiteY17" fmla="*/ 26459 h 2077079"/>
                <a:gd name="connsiteX18" fmla="*/ 536109 w 999218"/>
                <a:gd name="connsiteY18" fmla="*/ 0 h 2077079"/>
                <a:gd name="connsiteX19" fmla="*/ 668403 w 999218"/>
                <a:gd name="connsiteY19" fmla="*/ 6615 h 2077079"/>
                <a:gd name="connsiteX20" fmla="*/ 708091 w 999218"/>
                <a:gd name="connsiteY20" fmla="*/ 26459 h 2077079"/>
                <a:gd name="connsiteX21" fmla="*/ 727935 w 999218"/>
                <a:gd name="connsiteY21" fmla="*/ 33074 h 2077079"/>
                <a:gd name="connsiteX22" fmla="*/ 761009 w 999218"/>
                <a:gd name="connsiteY22" fmla="*/ 66149 h 2077079"/>
                <a:gd name="connsiteX23" fmla="*/ 787468 w 999218"/>
                <a:gd name="connsiteY23" fmla="*/ 99223 h 2077079"/>
                <a:gd name="connsiteX24" fmla="*/ 813926 w 999218"/>
                <a:gd name="connsiteY24" fmla="*/ 178602 h 2077079"/>
                <a:gd name="connsiteX25" fmla="*/ 820541 w 999218"/>
                <a:gd name="connsiteY25" fmla="*/ 198447 h 2077079"/>
                <a:gd name="connsiteX26" fmla="*/ 827156 w 999218"/>
                <a:gd name="connsiteY26" fmla="*/ 218292 h 2077079"/>
                <a:gd name="connsiteX27" fmla="*/ 833771 w 999218"/>
                <a:gd name="connsiteY27" fmla="*/ 357204 h 2077079"/>
                <a:gd name="connsiteX28" fmla="*/ 847000 w 999218"/>
                <a:gd name="connsiteY28" fmla="*/ 396894 h 2077079"/>
                <a:gd name="connsiteX29" fmla="*/ 873459 w 999218"/>
                <a:gd name="connsiteY29" fmla="*/ 436583 h 2077079"/>
                <a:gd name="connsiteX30" fmla="*/ 880074 w 999218"/>
                <a:gd name="connsiteY30" fmla="*/ 456428 h 2077079"/>
                <a:gd name="connsiteX31" fmla="*/ 893303 w 999218"/>
                <a:gd name="connsiteY31" fmla="*/ 476273 h 2077079"/>
                <a:gd name="connsiteX32" fmla="*/ 906532 w 999218"/>
                <a:gd name="connsiteY32" fmla="*/ 515962 h 2077079"/>
                <a:gd name="connsiteX33" fmla="*/ 913147 w 999218"/>
                <a:gd name="connsiteY33" fmla="*/ 535807 h 2077079"/>
                <a:gd name="connsiteX34" fmla="*/ 886688 w 999218"/>
                <a:gd name="connsiteY34" fmla="*/ 608571 h 2077079"/>
                <a:gd name="connsiteX35" fmla="*/ 866844 w 999218"/>
                <a:gd name="connsiteY35" fmla="*/ 615186 h 2077079"/>
                <a:gd name="connsiteX36" fmla="*/ 847000 w 999218"/>
                <a:gd name="connsiteY36" fmla="*/ 654875 h 2077079"/>
                <a:gd name="connsiteX37" fmla="*/ 873459 w 999218"/>
                <a:gd name="connsiteY37" fmla="*/ 714409 h 2077079"/>
                <a:gd name="connsiteX38" fmla="*/ 893303 w 999218"/>
                <a:gd name="connsiteY38" fmla="*/ 721024 h 2077079"/>
                <a:gd name="connsiteX39" fmla="*/ 906532 w 999218"/>
                <a:gd name="connsiteY39" fmla="*/ 740869 h 2077079"/>
                <a:gd name="connsiteX40" fmla="*/ 939606 w 999218"/>
                <a:gd name="connsiteY40" fmla="*/ 767328 h 2077079"/>
                <a:gd name="connsiteX41" fmla="*/ 966065 w 999218"/>
                <a:gd name="connsiteY41" fmla="*/ 807018 h 2077079"/>
                <a:gd name="connsiteX42" fmla="*/ 985909 w 999218"/>
                <a:gd name="connsiteY42" fmla="*/ 846707 h 2077079"/>
                <a:gd name="connsiteX43" fmla="*/ 999138 w 999218"/>
                <a:gd name="connsiteY43" fmla="*/ 886397 h 2077079"/>
                <a:gd name="connsiteX44" fmla="*/ 992523 w 999218"/>
                <a:gd name="connsiteY44" fmla="*/ 972390 h 2077079"/>
                <a:gd name="connsiteX45" fmla="*/ 959450 w 999218"/>
                <a:gd name="connsiteY45" fmla="*/ 1005465 h 2077079"/>
                <a:gd name="connsiteX46" fmla="*/ 939606 w 999218"/>
                <a:gd name="connsiteY46" fmla="*/ 1012080 h 2077079"/>
                <a:gd name="connsiteX47" fmla="*/ 919762 w 999218"/>
                <a:gd name="connsiteY47" fmla="*/ 1025310 h 2077079"/>
                <a:gd name="connsiteX48" fmla="*/ 899918 w 999218"/>
                <a:gd name="connsiteY48" fmla="*/ 1031925 h 2077079"/>
                <a:gd name="connsiteX49" fmla="*/ 880074 w 999218"/>
                <a:gd name="connsiteY49" fmla="*/ 1045154 h 2077079"/>
                <a:gd name="connsiteX50" fmla="*/ 853615 w 999218"/>
                <a:gd name="connsiteY50" fmla="*/ 1051769 h 2077079"/>
                <a:gd name="connsiteX51" fmla="*/ 813926 w 999218"/>
                <a:gd name="connsiteY51" fmla="*/ 1064999 h 2077079"/>
                <a:gd name="connsiteX52" fmla="*/ 767624 w 999218"/>
                <a:gd name="connsiteY52" fmla="*/ 1078229 h 2077079"/>
                <a:gd name="connsiteX53" fmla="*/ 787468 w 999218"/>
                <a:gd name="connsiteY53" fmla="*/ 1137763 h 2077079"/>
                <a:gd name="connsiteX54" fmla="*/ 794082 w 999218"/>
                <a:gd name="connsiteY54" fmla="*/ 1157608 h 2077079"/>
                <a:gd name="connsiteX55" fmla="*/ 800697 w 999218"/>
                <a:gd name="connsiteY55" fmla="*/ 1177452 h 2077079"/>
                <a:gd name="connsiteX56" fmla="*/ 807312 w 999218"/>
                <a:gd name="connsiteY56" fmla="*/ 1210527 h 2077079"/>
                <a:gd name="connsiteX57" fmla="*/ 813926 w 999218"/>
                <a:gd name="connsiteY57" fmla="*/ 1263446 h 2077079"/>
                <a:gd name="connsiteX58" fmla="*/ 820541 w 999218"/>
                <a:gd name="connsiteY58" fmla="*/ 1303136 h 2077079"/>
                <a:gd name="connsiteX59" fmla="*/ 813926 w 999218"/>
                <a:gd name="connsiteY59" fmla="*/ 1395744 h 2077079"/>
                <a:gd name="connsiteX60" fmla="*/ 794082 w 999218"/>
                <a:gd name="connsiteY60" fmla="*/ 1461893 h 2077079"/>
                <a:gd name="connsiteX61" fmla="*/ 774238 w 999218"/>
                <a:gd name="connsiteY61" fmla="*/ 1521427 h 2077079"/>
                <a:gd name="connsiteX62" fmla="*/ 767624 w 999218"/>
                <a:gd name="connsiteY62" fmla="*/ 1541272 h 2077079"/>
                <a:gd name="connsiteX63" fmla="*/ 747779 w 999218"/>
                <a:gd name="connsiteY63" fmla="*/ 1838943 h 2077079"/>
                <a:gd name="connsiteX64" fmla="*/ 734550 w 999218"/>
                <a:gd name="connsiteY64" fmla="*/ 1977856 h 2077079"/>
                <a:gd name="connsiteX65" fmla="*/ 714706 w 999218"/>
                <a:gd name="connsiteY65" fmla="*/ 2017545 h 2077079"/>
                <a:gd name="connsiteX66" fmla="*/ 694862 w 999218"/>
                <a:gd name="connsiteY66" fmla="*/ 2024160 h 2077079"/>
                <a:gd name="connsiteX67" fmla="*/ 661788 w 999218"/>
                <a:gd name="connsiteY67" fmla="*/ 2044005 h 2077079"/>
                <a:gd name="connsiteX68" fmla="*/ 641944 w 999218"/>
                <a:gd name="connsiteY68" fmla="*/ 2057234 h 2077079"/>
                <a:gd name="connsiteX69" fmla="*/ 569182 w 999218"/>
                <a:gd name="connsiteY69" fmla="*/ 2077079 h 2077079"/>
                <a:gd name="connsiteX70" fmla="*/ 489806 w 999218"/>
                <a:gd name="connsiteY70" fmla="*/ 2070464 h 2077079"/>
                <a:gd name="connsiteX71" fmla="*/ 469962 w 999218"/>
                <a:gd name="connsiteY71" fmla="*/ 2057234 h 2077079"/>
                <a:gd name="connsiteX72" fmla="*/ 456733 w 999218"/>
                <a:gd name="connsiteY72" fmla="*/ 2017545 h 2077079"/>
                <a:gd name="connsiteX73" fmla="*/ 463347 w 999218"/>
                <a:gd name="connsiteY73" fmla="*/ 1905092 h 2077079"/>
                <a:gd name="connsiteX74" fmla="*/ 476577 w 999218"/>
                <a:gd name="connsiteY74" fmla="*/ 1865402 h 2077079"/>
                <a:gd name="connsiteX75" fmla="*/ 483191 w 999218"/>
                <a:gd name="connsiteY75" fmla="*/ 1845558 h 2077079"/>
                <a:gd name="connsiteX76" fmla="*/ 476577 w 999218"/>
                <a:gd name="connsiteY76" fmla="*/ 1812483 h 2077079"/>
                <a:gd name="connsiteX77" fmla="*/ 469962 w 999218"/>
                <a:gd name="connsiteY77" fmla="*/ 1792638 h 2077079"/>
                <a:gd name="connsiteX78" fmla="*/ 450118 w 999218"/>
                <a:gd name="connsiteY78" fmla="*/ 1786023 h 2077079"/>
                <a:gd name="connsiteX79" fmla="*/ 410430 w 999218"/>
                <a:gd name="connsiteY79" fmla="*/ 1766179 h 2077079"/>
                <a:gd name="connsiteX80" fmla="*/ 357512 w 999218"/>
                <a:gd name="connsiteY80" fmla="*/ 1726489 h 2077079"/>
                <a:gd name="connsiteX81" fmla="*/ 337668 w 999218"/>
                <a:gd name="connsiteY81" fmla="*/ 1713259 h 2077079"/>
                <a:gd name="connsiteX82" fmla="*/ 324438 w 999218"/>
                <a:gd name="connsiteY82" fmla="*/ 1693415 h 2077079"/>
                <a:gd name="connsiteX83" fmla="*/ 284750 w 999218"/>
                <a:gd name="connsiteY83" fmla="*/ 1673570 h 2077079"/>
                <a:gd name="connsiteX84" fmla="*/ 271521 w 999218"/>
                <a:gd name="connsiteY84" fmla="*/ 1653725 h 2077079"/>
                <a:gd name="connsiteX85" fmla="*/ 251677 w 999218"/>
                <a:gd name="connsiteY85" fmla="*/ 1640496 h 2077079"/>
                <a:gd name="connsiteX86" fmla="*/ 238447 w 999218"/>
                <a:gd name="connsiteY86" fmla="*/ 1627266 h 2077079"/>
                <a:gd name="connsiteX87" fmla="*/ 218603 w 999218"/>
                <a:gd name="connsiteY87" fmla="*/ 1594191 h 2077079"/>
                <a:gd name="connsiteX88" fmla="*/ 198759 w 999218"/>
                <a:gd name="connsiteY88" fmla="*/ 1561117 h 2077079"/>
                <a:gd name="connsiteX89" fmla="*/ 185530 w 999218"/>
                <a:gd name="connsiteY89" fmla="*/ 1521427 h 2077079"/>
                <a:gd name="connsiteX90" fmla="*/ 192144 w 999218"/>
                <a:gd name="connsiteY90" fmla="*/ 1428819 h 2077079"/>
                <a:gd name="connsiteX91" fmla="*/ 218603 w 999218"/>
                <a:gd name="connsiteY91" fmla="*/ 1369285 h 2077079"/>
                <a:gd name="connsiteX92" fmla="*/ 231833 w 999218"/>
                <a:gd name="connsiteY92" fmla="*/ 1356055 h 2077079"/>
                <a:gd name="connsiteX93" fmla="*/ 245062 w 999218"/>
                <a:gd name="connsiteY93" fmla="*/ 1316365 h 2077079"/>
                <a:gd name="connsiteX94" fmla="*/ 251677 w 999218"/>
                <a:gd name="connsiteY94" fmla="*/ 1296521 h 2077079"/>
                <a:gd name="connsiteX95" fmla="*/ 264906 w 999218"/>
                <a:gd name="connsiteY95" fmla="*/ 1276676 h 2077079"/>
                <a:gd name="connsiteX96" fmla="*/ 278136 w 999218"/>
                <a:gd name="connsiteY96" fmla="*/ 1230372 h 2077079"/>
                <a:gd name="connsiteX97" fmla="*/ 284750 w 999218"/>
                <a:gd name="connsiteY97" fmla="*/ 1210527 h 2077079"/>
                <a:gd name="connsiteX98" fmla="*/ 291365 w 999218"/>
                <a:gd name="connsiteY98" fmla="*/ 1131148 h 2077079"/>
                <a:gd name="connsiteX99" fmla="*/ 297980 w 999218"/>
                <a:gd name="connsiteY99" fmla="*/ 1091459 h 2077079"/>
                <a:gd name="connsiteX100" fmla="*/ 291365 w 999218"/>
                <a:gd name="connsiteY100" fmla="*/ 1038539 h 2077079"/>
                <a:gd name="connsiteX101" fmla="*/ 225218 w 999218"/>
                <a:gd name="connsiteY101" fmla="*/ 1025310 h 2077079"/>
                <a:gd name="connsiteX102" fmla="*/ 172300 w 999218"/>
                <a:gd name="connsiteY102" fmla="*/ 1018695 h 2077079"/>
                <a:gd name="connsiteX103" fmla="*/ 99539 w 999218"/>
                <a:gd name="connsiteY103" fmla="*/ 1005465 h 2077079"/>
                <a:gd name="connsiteX104" fmla="*/ 59850 w 999218"/>
                <a:gd name="connsiteY104" fmla="*/ 992235 h 2077079"/>
                <a:gd name="connsiteX105" fmla="*/ 40006 w 999218"/>
                <a:gd name="connsiteY105" fmla="*/ 985620 h 2077079"/>
                <a:gd name="connsiteX106" fmla="*/ 20162 w 999218"/>
                <a:gd name="connsiteY106" fmla="*/ 972390 h 2077079"/>
                <a:gd name="connsiteX107" fmla="*/ 318 w 999218"/>
                <a:gd name="connsiteY107" fmla="*/ 932701 h 2077079"/>
                <a:gd name="connsiteX108" fmla="*/ 40006 w 999218"/>
                <a:gd name="connsiteY108" fmla="*/ 906241 h 2077079"/>
                <a:gd name="connsiteX109" fmla="*/ 192144 w 999218"/>
                <a:gd name="connsiteY109" fmla="*/ 893012 h 2077079"/>
                <a:gd name="connsiteX110" fmla="*/ 231833 w 999218"/>
                <a:gd name="connsiteY110" fmla="*/ 886397 h 2077079"/>
                <a:gd name="connsiteX111" fmla="*/ 258291 w 999218"/>
                <a:gd name="connsiteY111" fmla="*/ 846707 h 2077079"/>
                <a:gd name="connsiteX112" fmla="*/ 271521 w 999218"/>
                <a:gd name="connsiteY112" fmla="*/ 833477 h 2077079"/>
                <a:gd name="connsiteX113" fmla="*/ 271521 w 999218"/>
                <a:gd name="connsiteY113" fmla="*/ 740869 h 20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99218" h="2077079">
                  <a:moveTo>
                    <a:pt x="278136" y="681335"/>
                  </a:moveTo>
                  <a:cubicBezTo>
                    <a:pt x="275620" y="668754"/>
                    <a:pt x="271686" y="641976"/>
                    <a:pt x="264906" y="628415"/>
                  </a:cubicBezTo>
                  <a:cubicBezTo>
                    <a:pt x="261351" y="621304"/>
                    <a:pt x="256912" y="614554"/>
                    <a:pt x="251677" y="608571"/>
                  </a:cubicBezTo>
                  <a:cubicBezTo>
                    <a:pt x="241410" y="596837"/>
                    <a:pt x="227252" y="588469"/>
                    <a:pt x="218603" y="575496"/>
                  </a:cubicBezTo>
                  <a:lnTo>
                    <a:pt x="192144" y="535807"/>
                  </a:lnTo>
                  <a:cubicBezTo>
                    <a:pt x="194349" y="515962"/>
                    <a:pt x="195476" y="495968"/>
                    <a:pt x="198759" y="476273"/>
                  </a:cubicBezTo>
                  <a:cubicBezTo>
                    <a:pt x="199905" y="469395"/>
                    <a:pt x="201018" y="461873"/>
                    <a:pt x="205374" y="456428"/>
                  </a:cubicBezTo>
                  <a:cubicBezTo>
                    <a:pt x="210340" y="450220"/>
                    <a:pt x="218603" y="447608"/>
                    <a:pt x="225218" y="443198"/>
                  </a:cubicBezTo>
                  <a:cubicBezTo>
                    <a:pt x="232111" y="422520"/>
                    <a:pt x="238798" y="396659"/>
                    <a:pt x="258291" y="383664"/>
                  </a:cubicBezTo>
                  <a:lnTo>
                    <a:pt x="278136" y="370434"/>
                  </a:lnTo>
                  <a:cubicBezTo>
                    <a:pt x="280341" y="363819"/>
                    <a:pt x="281163" y="356569"/>
                    <a:pt x="284750" y="350590"/>
                  </a:cubicBezTo>
                  <a:cubicBezTo>
                    <a:pt x="287959" y="345242"/>
                    <a:pt x="295191" y="342938"/>
                    <a:pt x="297980" y="337360"/>
                  </a:cubicBezTo>
                  <a:cubicBezTo>
                    <a:pt x="304216" y="324887"/>
                    <a:pt x="306799" y="310900"/>
                    <a:pt x="311209" y="297670"/>
                  </a:cubicBezTo>
                  <a:cubicBezTo>
                    <a:pt x="320701" y="269192"/>
                    <a:pt x="316130" y="284603"/>
                    <a:pt x="324438" y="251366"/>
                  </a:cubicBezTo>
                  <a:cubicBezTo>
                    <a:pt x="326643" y="213882"/>
                    <a:pt x="327493" y="176293"/>
                    <a:pt x="331053" y="138913"/>
                  </a:cubicBezTo>
                  <a:cubicBezTo>
                    <a:pt x="331447" y="134778"/>
                    <a:pt x="340862" y="98767"/>
                    <a:pt x="344283" y="92608"/>
                  </a:cubicBezTo>
                  <a:cubicBezTo>
                    <a:pt x="352004" y="78709"/>
                    <a:pt x="357512" y="61739"/>
                    <a:pt x="370741" y="52919"/>
                  </a:cubicBezTo>
                  <a:cubicBezTo>
                    <a:pt x="383971" y="44099"/>
                    <a:pt x="395346" y="31487"/>
                    <a:pt x="410430" y="26459"/>
                  </a:cubicBezTo>
                  <a:cubicBezTo>
                    <a:pt x="464325" y="8493"/>
                    <a:pt x="423421" y="21129"/>
                    <a:pt x="536109" y="0"/>
                  </a:cubicBezTo>
                  <a:cubicBezTo>
                    <a:pt x="580207" y="2205"/>
                    <a:pt x="624416" y="2790"/>
                    <a:pt x="668403" y="6615"/>
                  </a:cubicBezTo>
                  <a:cubicBezTo>
                    <a:pt x="688528" y="8365"/>
                    <a:pt x="690724" y="17776"/>
                    <a:pt x="708091" y="26459"/>
                  </a:cubicBezTo>
                  <a:cubicBezTo>
                    <a:pt x="714327" y="29577"/>
                    <a:pt x="721320" y="30869"/>
                    <a:pt x="727935" y="33074"/>
                  </a:cubicBezTo>
                  <a:cubicBezTo>
                    <a:pt x="738960" y="44099"/>
                    <a:pt x="752361" y="53176"/>
                    <a:pt x="761009" y="66149"/>
                  </a:cubicBezTo>
                  <a:cubicBezTo>
                    <a:pt x="777697" y="91182"/>
                    <a:pt x="768617" y="80372"/>
                    <a:pt x="787468" y="99223"/>
                  </a:cubicBezTo>
                  <a:lnTo>
                    <a:pt x="813926" y="178602"/>
                  </a:lnTo>
                  <a:lnTo>
                    <a:pt x="820541" y="198447"/>
                  </a:lnTo>
                  <a:lnTo>
                    <a:pt x="827156" y="218292"/>
                  </a:lnTo>
                  <a:cubicBezTo>
                    <a:pt x="829361" y="264596"/>
                    <a:pt x="828652" y="311131"/>
                    <a:pt x="833771" y="357204"/>
                  </a:cubicBezTo>
                  <a:cubicBezTo>
                    <a:pt x="835311" y="371064"/>
                    <a:pt x="839264" y="385291"/>
                    <a:pt x="847000" y="396894"/>
                  </a:cubicBezTo>
                  <a:lnTo>
                    <a:pt x="873459" y="436583"/>
                  </a:lnTo>
                  <a:cubicBezTo>
                    <a:pt x="875664" y="443198"/>
                    <a:pt x="876956" y="450191"/>
                    <a:pt x="880074" y="456428"/>
                  </a:cubicBezTo>
                  <a:cubicBezTo>
                    <a:pt x="883629" y="463539"/>
                    <a:pt x="890074" y="469008"/>
                    <a:pt x="893303" y="476273"/>
                  </a:cubicBezTo>
                  <a:cubicBezTo>
                    <a:pt x="898966" y="489016"/>
                    <a:pt x="902122" y="502732"/>
                    <a:pt x="906532" y="515962"/>
                  </a:cubicBezTo>
                  <a:lnTo>
                    <a:pt x="913147" y="535807"/>
                  </a:lnTo>
                  <a:cubicBezTo>
                    <a:pt x="907450" y="587083"/>
                    <a:pt x="922430" y="590699"/>
                    <a:pt x="886688" y="608571"/>
                  </a:cubicBezTo>
                  <a:cubicBezTo>
                    <a:pt x="880452" y="611689"/>
                    <a:pt x="873459" y="612981"/>
                    <a:pt x="866844" y="615186"/>
                  </a:cubicBezTo>
                  <a:cubicBezTo>
                    <a:pt x="861642" y="622989"/>
                    <a:pt x="845696" y="643138"/>
                    <a:pt x="847000" y="654875"/>
                  </a:cubicBezTo>
                  <a:cubicBezTo>
                    <a:pt x="848085" y="664639"/>
                    <a:pt x="860849" y="704321"/>
                    <a:pt x="873459" y="714409"/>
                  </a:cubicBezTo>
                  <a:cubicBezTo>
                    <a:pt x="878904" y="718765"/>
                    <a:pt x="886688" y="718819"/>
                    <a:pt x="893303" y="721024"/>
                  </a:cubicBezTo>
                  <a:cubicBezTo>
                    <a:pt x="897713" y="727639"/>
                    <a:pt x="901566" y="734661"/>
                    <a:pt x="906532" y="740869"/>
                  </a:cubicBezTo>
                  <a:cubicBezTo>
                    <a:pt x="917304" y="754334"/>
                    <a:pt x="924872" y="757505"/>
                    <a:pt x="939606" y="767328"/>
                  </a:cubicBezTo>
                  <a:cubicBezTo>
                    <a:pt x="948426" y="780558"/>
                    <a:pt x="961038" y="791933"/>
                    <a:pt x="966065" y="807018"/>
                  </a:cubicBezTo>
                  <a:cubicBezTo>
                    <a:pt x="975193" y="834405"/>
                    <a:pt x="968811" y="821061"/>
                    <a:pt x="985909" y="846707"/>
                  </a:cubicBezTo>
                  <a:cubicBezTo>
                    <a:pt x="990319" y="859937"/>
                    <a:pt x="1000208" y="872493"/>
                    <a:pt x="999138" y="886397"/>
                  </a:cubicBezTo>
                  <a:cubicBezTo>
                    <a:pt x="996933" y="915061"/>
                    <a:pt x="997821" y="944133"/>
                    <a:pt x="992523" y="972390"/>
                  </a:cubicBezTo>
                  <a:cubicBezTo>
                    <a:pt x="989786" y="986989"/>
                    <a:pt x="971007" y="999686"/>
                    <a:pt x="959450" y="1005465"/>
                  </a:cubicBezTo>
                  <a:cubicBezTo>
                    <a:pt x="953214" y="1008583"/>
                    <a:pt x="945842" y="1008962"/>
                    <a:pt x="939606" y="1012080"/>
                  </a:cubicBezTo>
                  <a:cubicBezTo>
                    <a:pt x="932495" y="1015635"/>
                    <a:pt x="926873" y="1021755"/>
                    <a:pt x="919762" y="1025310"/>
                  </a:cubicBezTo>
                  <a:cubicBezTo>
                    <a:pt x="913526" y="1028428"/>
                    <a:pt x="906154" y="1028807"/>
                    <a:pt x="899918" y="1031925"/>
                  </a:cubicBezTo>
                  <a:cubicBezTo>
                    <a:pt x="892808" y="1035480"/>
                    <a:pt x="887381" y="1042022"/>
                    <a:pt x="880074" y="1045154"/>
                  </a:cubicBezTo>
                  <a:cubicBezTo>
                    <a:pt x="871718" y="1048735"/>
                    <a:pt x="862323" y="1049157"/>
                    <a:pt x="853615" y="1051769"/>
                  </a:cubicBezTo>
                  <a:cubicBezTo>
                    <a:pt x="840258" y="1055776"/>
                    <a:pt x="827455" y="1061617"/>
                    <a:pt x="813926" y="1064999"/>
                  </a:cubicBezTo>
                  <a:cubicBezTo>
                    <a:pt x="780704" y="1073305"/>
                    <a:pt x="796092" y="1068739"/>
                    <a:pt x="767624" y="1078229"/>
                  </a:cubicBezTo>
                  <a:lnTo>
                    <a:pt x="787468" y="1137763"/>
                  </a:lnTo>
                  <a:lnTo>
                    <a:pt x="794082" y="1157608"/>
                  </a:lnTo>
                  <a:cubicBezTo>
                    <a:pt x="796287" y="1164223"/>
                    <a:pt x="799330" y="1170615"/>
                    <a:pt x="800697" y="1177452"/>
                  </a:cubicBezTo>
                  <a:cubicBezTo>
                    <a:pt x="802902" y="1188477"/>
                    <a:pt x="805602" y="1199414"/>
                    <a:pt x="807312" y="1210527"/>
                  </a:cubicBezTo>
                  <a:cubicBezTo>
                    <a:pt x="810015" y="1228097"/>
                    <a:pt x="811412" y="1245848"/>
                    <a:pt x="813926" y="1263446"/>
                  </a:cubicBezTo>
                  <a:cubicBezTo>
                    <a:pt x="815823" y="1276724"/>
                    <a:pt x="818336" y="1289906"/>
                    <a:pt x="820541" y="1303136"/>
                  </a:cubicBezTo>
                  <a:cubicBezTo>
                    <a:pt x="818336" y="1334005"/>
                    <a:pt x="817343" y="1364985"/>
                    <a:pt x="813926" y="1395744"/>
                  </a:cubicBezTo>
                  <a:cubicBezTo>
                    <a:pt x="812259" y="1410748"/>
                    <a:pt x="797411" y="1451904"/>
                    <a:pt x="794082" y="1461893"/>
                  </a:cubicBezTo>
                  <a:lnTo>
                    <a:pt x="774238" y="1521427"/>
                  </a:lnTo>
                  <a:lnTo>
                    <a:pt x="767624" y="1541272"/>
                  </a:lnTo>
                  <a:cubicBezTo>
                    <a:pt x="753434" y="1803774"/>
                    <a:pt x="764528" y="1704951"/>
                    <a:pt x="747779" y="1838943"/>
                  </a:cubicBezTo>
                  <a:cubicBezTo>
                    <a:pt x="744013" y="1899212"/>
                    <a:pt x="746969" y="1928183"/>
                    <a:pt x="734550" y="1977856"/>
                  </a:cubicBezTo>
                  <a:cubicBezTo>
                    <a:pt x="731554" y="1989838"/>
                    <a:pt x="724809" y="2009462"/>
                    <a:pt x="714706" y="2017545"/>
                  </a:cubicBezTo>
                  <a:cubicBezTo>
                    <a:pt x="709262" y="2021901"/>
                    <a:pt x="701477" y="2021955"/>
                    <a:pt x="694862" y="2024160"/>
                  </a:cubicBezTo>
                  <a:cubicBezTo>
                    <a:pt x="669022" y="2050000"/>
                    <a:pt x="696135" y="2026832"/>
                    <a:pt x="661788" y="2044005"/>
                  </a:cubicBezTo>
                  <a:cubicBezTo>
                    <a:pt x="654678" y="2047560"/>
                    <a:pt x="649209" y="2054005"/>
                    <a:pt x="641944" y="2057234"/>
                  </a:cubicBezTo>
                  <a:cubicBezTo>
                    <a:pt x="614476" y="2069442"/>
                    <a:pt x="597479" y="2071419"/>
                    <a:pt x="569182" y="2077079"/>
                  </a:cubicBezTo>
                  <a:cubicBezTo>
                    <a:pt x="542723" y="2074874"/>
                    <a:pt x="515841" y="2075671"/>
                    <a:pt x="489806" y="2070464"/>
                  </a:cubicBezTo>
                  <a:cubicBezTo>
                    <a:pt x="482010" y="2068905"/>
                    <a:pt x="474175" y="2063976"/>
                    <a:pt x="469962" y="2057234"/>
                  </a:cubicBezTo>
                  <a:cubicBezTo>
                    <a:pt x="462571" y="2045408"/>
                    <a:pt x="456733" y="2017545"/>
                    <a:pt x="456733" y="2017545"/>
                  </a:cubicBezTo>
                  <a:cubicBezTo>
                    <a:pt x="458938" y="1980061"/>
                    <a:pt x="458491" y="1942326"/>
                    <a:pt x="463347" y="1905092"/>
                  </a:cubicBezTo>
                  <a:cubicBezTo>
                    <a:pt x="465151" y="1891263"/>
                    <a:pt x="472167" y="1878632"/>
                    <a:pt x="476577" y="1865402"/>
                  </a:cubicBezTo>
                  <a:lnTo>
                    <a:pt x="483191" y="1845558"/>
                  </a:lnTo>
                  <a:cubicBezTo>
                    <a:pt x="480986" y="1834533"/>
                    <a:pt x="479304" y="1823391"/>
                    <a:pt x="476577" y="1812483"/>
                  </a:cubicBezTo>
                  <a:cubicBezTo>
                    <a:pt x="474886" y="1805718"/>
                    <a:pt x="474892" y="1797569"/>
                    <a:pt x="469962" y="1792638"/>
                  </a:cubicBezTo>
                  <a:cubicBezTo>
                    <a:pt x="465032" y="1787708"/>
                    <a:pt x="456354" y="1789141"/>
                    <a:pt x="450118" y="1786023"/>
                  </a:cubicBezTo>
                  <a:cubicBezTo>
                    <a:pt x="398827" y="1760377"/>
                    <a:pt x="460309" y="1782806"/>
                    <a:pt x="410430" y="1766179"/>
                  </a:cubicBezTo>
                  <a:cubicBezTo>
                    <a:pt x="385957" y="1741706"/>
                    <a:pt x="402389" y="1756409"/>
                    <a:pt x="357512" y="1726489"/>
                  </a:cubicBezTo>
                  <a:lnTo>
                    <a:pt x="337668" y="1713259"/>
                  </a:lnTo>
                  <a:cubicBezTo>
                    <a:pt x="333258" y="1706644"/>
                    <a:pt x="330059" y="1699036"/>
                    <a:pt x="324438" y="1693415"/>
                  </a:cubicBezTo>
                  <a:cubicBezTo>
                    <a:pt x="311614" y="1680591"/>
                    <a:pt x="300891" y="1678950"/>
                    <a:pt x="284750" y="1673570"/>
                  </a:cubicBezTo>
                  <a:cubicBezTo>
                    <a:pt x="280340" y="1666955"/>
                    <a:pt x="277142" y="1659347"/>
                    <a:pt x="271521" y="1653725"/>
                  </a:cubicBezTo>
                  <a:cubicBezTo>
                    <a:pt x="265900" y="1648104"/>
                    <a:pt x="257885" y="1645462"/>
                    <a:pt x="251677" y="1640496"/>
                  </a:cubicBezTo>
                  <a:cubicBezTo>
                    <a:pt x="246807" y="1636600"/>
                    <a:pt x="242857" y="1631676"/>
                    <a:pt x="238447" y="1627266"/>
                  </a:cubicBezTo>
                  <a:cubicBezTo>
                    <a:pt x="219712" y="1571052"/>
                    <a:pt x="245841" y="1639589"/>
                    <a:pt x="218603" y="1594191"/>
                  </a:cubicBezTo>
                  <a:cubicBezTo>
                    <a:pt x="192842" y="1551256"/>
                    <a:pt x="232282" y="1594640"/>
                    <a:pt x="198759" y="1561117"/>
                  </a:cubicBezTo>
                  <a:cubicBezTo>
                    <a:pt x="194349" y="1547887"/>
                    <a:pt x="184537" y="1535337"/>
                    <a:pt x="185530" y="1521427"/>
                  </a:cubicBezTo>
                  <a:cubicBezTo>
                    <a:pt x="187735" y="1490558"/>
                    <a:pt x="187553" y="1459425"/>
                    <a:pt x="192144" y="1428819"/>
                  </a:cubicBezTo>
                  <a:cubicBezTo>
                    <a:pt x="195533" y="1406226"/>
                    <a:pt x="204682" y="1386687"/>
                    <a:pt x="218603" y="1369285"/>
                  </a:cubicBezTo>
                  <a:cubicBezTo>
                    <a:pt x="222499" y="1364415"/>
                    <a:pt x="227423" y="1360465"/>
                    <a:pt x="231833" y="1356055"/>
                  </a:cubicBezTo>
                  <a:lnTo>
                    <a:pt x="245062" y="1316365"/>
                  </a:lnTo>
                  <a:cubicBezTo>
                    <a:pt x="247267" y="1309750"/>
                    <a:pt x="247810" y="1302323"/>
                    <a:pt x="251677" y="1296521"/>
                  </a:cubicBezTo>
                  <a:cubicBezTo>
                    <a:pt x="256087" y="1289906"/>
                    <a:pt x="261351" y="1283787"/>
                    <a:pt x="264906" y="1276676"/>
                  </a:cubicBezTo>
                  <a:cubicBezTo>
                    <a:pt x="270192" y="1266103"/>
                    <a:pt x="275310" y="1240262"/>
                    <a:pt x="278136" y="1230372"/>
                  </a:cubicBezTo>
                  <a:cubicBezTo>
                    <a:pt x="280051" y="1223668"/>
                    <a:pt x="282545" y="1217142"/>
                    <a:pt x="284750" y="1210527"/>
                  </a:cubicBezTo>
                  <a:cubicBezTo>
                    <a:pt x="286955" y="1184067"/>
                    <a:pt x="288433" y="1157537"/>
                    <a:pt x="291365" y="1131148"/>
                  </a:cubicBezTo>
                  <a:cubicBezTo>
                    <a:pt x="292846" y="1117818"/>
                    <a:pt x="297980" y="1104871"/>
                    <a:pt x="297980" y="1091459"/>
                  </a:cubicBezTo>
                  <a:cubicBezTo>
                    <a:pt x="297980" y="1073682"/>
                    <a:pt x="304519" y="1050497"/>
                    <a:pt x="291365" y="1038539"/>
                  </a:cubicBezTo>
                  <a:cubicBezTo>
                    <a:pt x="274727" y="1023413"/>
                    <a:pt x="247530" y="1028099"/>
                    <a:pt x="225218" y="1025310"/>
                  </a:cubicBezTo>
                  <a:lnTo>
                    <a:pt x="172300" y="1018695"/>
                  </a:lnTo>
                  <a:cubicBezTo>
                    <a:pt x="141550" y="1014595"/>
                    <a:pt x="126807" y="1013646"/>
                    <a:pt x="99539" y="1005465"/>
                  </a:cubicBezTo>
                  <a:cubicBezTo>
                    <a:pt x="86182" y="1001458"/>
                    <a:pt x="73080" y="996645"/>
                    <a:pt x="59850" y="992235"/>
                  </a:cubicBezTo>
                  <a:cubicBezTo>
                    <a:pt x="53235" y="990030"/>
                    <a:pt x="45807" y="989488"/>
                    <a:pt x="40006" y="985620"/>
                  </a:cubicBezTo>
                  <a:lnTo>
                    <a:pt x="20162" y="972390"/>
                  </a:lnTo>
                  <a:cubicBezTo>
                    <a:pt x="16942" y="967560"/>
                    <a:pt x="-2725" y="941830"/>
                    <a:pt x="318" y="932701"/>
                  </a:cubicBezTo>
                  <a:cubicBezTo>
                    <a:pt x="5439" y="917337"/>
                    <a:pt x="25936" y="908799"/>
                    <a:pt x="40006" y="906241"/>
                  </a:cubicBezTo>
                  <a:cubicBezTo>
                    <a:pt x="83478" y="898337"/>
                    <a:pt x="154129" y="895546"/>
                    <a:pt x="192144" y="893012"/>
                  </a:cubicBezTo>
                  <a:cubicBezTo>
                    <a:pt x="205374" y="890807"/>
                    <a:pt x="219577" y="891844"/>
                    <a:pt x="231833" y="886397"/>
                  </a:cubicBezTo>
                  <a:cubicBezTo>
                    <a:pt x="259359" y="874163"/>
                    <a:pt x="246668" y="866079"/>
                    <a:pt x="258291" y="846707"/>
                  </a:cubicBezTo>
                  <a:cubicBezTo>
                    <a:pt x="261500" y="841359"/>
                    <a:pt x="270747" y="839666"/>
                    <a:pt x="271521" y="833477"/>
                  </a:cubicBezTo>
                  <a:cubicBezTo>
                    <a:pt x="275350" y="802846"/>
                    <a:pt x="271521" y="771738"/>
                    <a:pt x="271521" y="740869"/>
                  </a:cubicBezTo>
                </a:path>
              </a:pathLst>
            </a:custGeom>
            <a:ln w="2857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FF"/>
                </a:solidFill>
              </a:endParaRPr>
            </a:p>
          </p:txBody>
        </p:sp>
      </p:grpSp>
      <p:sp>
        <p:nvSpPr>
          <p:cNvPr id="2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Answering Binary Questions</a:t>
            </a:r>
            <a:endParaRPr lang="en-US" dirty="0"/>
          </a:p>
        </p:txBody>
      </p:sp>
      <p:sp>
        <p:nvSpPr>
          <p:cNvPr id="11" name="Freeform 10"/>
          <p:cNvSpPr/>
          <p:nvPr/>
        </p:nvSpPr>
        <p:spPr>
          <a:xfrm>
            <a:off x="6282285" y="5184533"/>
            <a:ext cx="2390876" cy="822098"/>
          </a:xfrm>
          <a:custGeom>
            <a:avLst/>
            <a:gdLst>
              <a:gd name="connsiteX0" fmla="*/ 0 w 2390876"/>
              <a:gd name="connsiteY0" fmla="*/ 82210 h 822098"/>
              <a:gd name="connsiteX1" fmla="*/ 82210 w 2390876"/>
              <a:gd name="connsiteY1" fmla="*/ 0 h 822098"/>
              <a:gd name="connsiteX2" fmla="*/ 2308666 w 2390876"/>
              <a:gd name="connsiteY2" fmla="*/ 0 h 822098"/>
              <a:gd name="connsiteX3" fmla="*/ 2390876 w 2390876"/>
              <a:gd name="connsiteY3" fmla="*/ 82210 h 822098"/>
              <a:gd name="connsiteX4" fmla="*/ 2390876 w 2390876"/>
              <a:gd name="connsiteY4" fmla="*/ 739888 h 822098"/>
              <a:gd name="connsiteX5" fmla="*/ 2308666 w 2390876"/>
              <a:gd name="connsiteY5" fmla="*/ 822098 h 822098"/>
              <a:gd name="connsiteX6" fmla="*/ 82210 w 2390876"/>
              <a:gd name="connsiteY6" fmla="*/ 822098 h 822098"/>
              <a:gd name="connsiteX7" fmla="*/ 0 w 2390876"/>
              <a:gd name="connsiteY7" fmla="*/ 739888 h 822098"/>
              <a:gd name="connsiteX8" fmla="*/ 0 w 2390876"/>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876" h="822098">
                <a:moveTo>
                  <a:pt x="0" y="82210"/>
                </a:moveTo>
                <a:cubicBezTo>
                  <a:pt x="0" y="36807"/>
                  <a:pt x="36807" y="0"/>
                  <a:pt x="82210" y="0"/>
                </a:cubicBezTo>
                <a:lnTo>
                  <a:pt x="2308666" y="0"/>
                </a:lnTo>
                <a:cubicBezTo>
                  <a:pt x="2354069" y="0"/>
                  <a:pt x="2390876" y="36807"/>
                  <a:pt x="2390876" y="82210"/>
                </a:cubicBezTo>
                <a:lnTo>
                  <a:pt x="2390876" y="739888"/>
                </a:lnTo>
                <a:cubicBezTo>
                  <a:pt x="2390876" y="785291"/>
                  <a:pt x="2354069" y="822098"/>
                  <a:pt x="2308666"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Tuple extraction</a:t>
            </a:r>
            <a:endParaRPr lang="en-IN" sz="2000" kern="1200" dirty="0">
              <a:solidFill>
                <a:schemeClr val="tx1"/>
              </a:solidFill>
            </a:endParaRPr>
          </a:p>
        </p:txBody>
      </p:sp>
      <p:sp>
        <p:nvSpPr>
          <p:cNvPr id="13" name="Freeform 12"/>
          <p:cNvSpPr/>
          <p:nvPr/>
        </p:nvSpPr>
        <p:spPr>
          <a:xfrm rot="21542719">
            <a:off x="7379208" y="4885973"/>
            <a:ext cx="182880" cy="257264"/>
          </a:xfrm>
          <a:custGeom>
            <a:avLst/>
            <a:gdLst>
              <a:gd name="connsiteX0" fmla="*/ 0 w 257264"/>
              <a:gd name="connsiteY0" fmla="*/ 73989 h 369944"/>
              <a:gd name="connsiteX1" fmla="*/ 128632 w 257264"/>
              <a:gd name="connsiteY1" fmla="*/ 73989 h 369944"/>
              <a:gd name="connsiteX2" fmla="*/ 128632 w 257264"/>
              <a:gd name="connsiteY2" fmla="*/ 0 h 369944"/>
              <a:gd name="connsiteX3" fmla="*/ 257264 w 257264"/>
              <a:gd name="connsiteY3" fmla="*/ 184972 h 369944"/>
              <a:gd name="connsiteX4" fmla="*/ 128632 w 257264"/>
              <a:gd name="connsiteY4" fmla="*/ 369944 h 369944"/>
              <a:gd name="connsiteX5" fmla="*/ 128632 w 257264"/>
              <a:gd name="connsiteY5" fmla="*/ 295955 h 369944"/>
              <a:gd name="connsiteX6" fmla="*/ 0 w 257264"/>
              <a:gd name="connsiteY6" fmla="*/ 295955 h 369944"/>
              <a:gd name="connsiteX7" fmla="*/ 0 w 257264"/>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64" h="369944">
                <a:moveTo>
                  <a:pt x="51453" y="369944"/>
                </a:moveTo>
                <a:lnTo>
                  <a:pt x="51453" y="184972"/>
                </a:lnTo>
                <a:lnTo>
                  <a:pt x="0" y="184972"/>
                </a:lnTo>
                <a:lnTo>
                  <a:pt x="128632" y="0"/>
                </a:lnTo>
                <a:lnTo>
                  <a:pt x="257264" y="184972"/>
                </a:lnTo>
                <a:lnTo>
                  <a:pt x="205811" y="184972"/>
                </a:lnTo>
                <a:lnTo>
                  <a:pt x="205811" y="369944"/>
                </a:lnTo>
                <a:lnTo>
                  <a:pt x="51453"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9" tIns="77178" rIns="73988"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0" name="Freeform 19"/>
          <p:cNvSpPr/>
          <p:nvPr/>
        </p:nvSpPr>
        <p:spPr>
          <a:xfrm>
            <a:off x="6298030" y="4019463"/>
            <a:ext cx="2320557" cy="822098"/>
          </a:xfrm>
          <a:custGeom>
            <a:avLst/>
            <a:gdLst>
              <a:gd name="connsiteX0" fmla="*/ 0 w 2320557"/>
              <a:gd name="connsiteY0" fmla="*/ 82210 h 822098"/>
              <a:gd name="connsiteX1" fmla="*/ 82210 w 2320557"/>
              <a:gd name="connsiteY1" fmla="*/ 0 h 822098"/>
              <a:gd name="connsiteX2" fmla="*/ 2238347 w 2320557"/>
              <a:gd name="connsiteY2" fmla="*/ 0 h 822098"/>
              <a:gd name="connsiteX3" fmla="*/ 2320557 w 2320557"/>
              <a:gd name="connsiteY3" fmla="*/ 82210 h 822098"/>
              <a:gd name="connsiteX4" fmla="*/ 2320557 w 2320557"/>
              <a:gd name="connsiteY4" fmla="*/ 739888 h 822098"/>
              <a:gd name="connsiteX5" fmla="*/ 2238347 w 2320557"/>
              <a:gd name="connsiteY5" fmla="*/ 822098 h 822098"/>
              <a:gd name="connsiteX6" fmla="*/ 82210 w 2320557"/>
              <a:gd name="connsiteY6" fmla="*/ 822098 h 822098"/>
              <a:gd name="connsiteX7" fmla="*/ 0 w 2320557"/>
              <a:gd name="connsiteY7" fmla="*/ 739888 h 822098"/>
              <a:gd name="connsiteX8" fmla="*/ 0 w 2320557"/>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0557" h="822098">
                <a:moveTo>
                  <a:pt x="0" y="82210"/>
                </a:moveTo>
                <a:cubicBezTo>
                  <a:pt x="0" y="36807"/>
                  <a:pt x="36807" y="0"/>
                  <a:pt x="82210" y="0"/>
                </a:cubicBezTo>
                <a:lnTo>
                  <a:pt x="2238347" y="0"/>
                </a:lnTo>
                <a:cubicBezTo>
                  <a:pt x="2283750" y="0"/>
                  <a:pt x="2320557" y="36807"/>
                  <a:pt x="2320557" y="82210"/>
                </a:cubicBezTo>
                <a:lnTo>
                  <a:pt x="2320557" y="739888"/>
                </a:lnTo>
                <a:cubicBezTo>
                  <a:pt x="2320557" y="785291"/>
                  <a:pt x="2283750" y="822098"/>
                  <a:pt x="2238347"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Text and vision alignment</a:t>
            </a:r>
            <a:endParaRPr lang="en-IN" sz="2000" kern="1200" dirty="0">
              <a:solidFill>
                <a:schemeClr val="tx1"/>
              </a:solidFill>
            </a:endParaRPr>
          </a:p>
        </p:txBody>
      </p:sp>
      <p:sp>
        <p:nvSpPr>
          <p:cNvPr id="21" name="Freeform 20"/>
          <p:cNvSpPr/>
          <p:nvPr/>
        </p:nvSpPr>
        <p:spPr>
          <a:xfrm rot="21565426">
            <a:off x="7379208" y="3717527"/>
            <a:ext cx="182880" cy="259616"/>
          </a:xfrm>
          <a:custGeom>
            <a:avLst/>
            <a:gdLst>
              <a:gd name="connsiteX0" fmla="*/ 0 w 259615"/>
              <a:gd name="connsiteY0" fmla="*/ 73989 h 369944"/>
              <a:gd name="connsiteX1" fmla="*/ 129808 w 259615"/>
              <a:gd name="connsiteY1" fmla="*/ 73989 h 369944"/>
              <a:gd name="connsiteX2" fmla="*/ 129808 w 259615"/>
              <a:gd name="connsiteY2" fmla="*/ 0 h 369944"/>
              <a:gd name="connsiteX3" fmla="*/ 259615 w 259615"/>
              <a:gd name="connsiteY3" fmla="*/ 184972 h 369944"/>
              <a:gd name="connsiteX4" fmla="*/ 129808 w 259615"/>
              <a:gd name="connsiteY4" fmla="*/ 369944 h 369944"/>
              <a:gd name="connsiteX5" fmla="*/ 129808 w 259615"/>
              <a:gd name="connsiteY5" fmla="*/ 295955 h 369944"/>
              <a:gd name="connsiteX6" fmla="*/ 0 w 259615"/>
              <a:gd name="connsiteY6" fmla="*/ 295955 h 369944"/>
              <a:gd name="connsiteX7" fmla="*/ 0 w 259615"/>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615" h="369944">
                <a:moveTo>
                  <a:pt x="51923" y="369943"/>
                </a:moveTo>
                <a:lnTo>
                  <a:pt x="51923" y="184971"/>
                </a:lnTo>
                <a:lnTo>
                  <a:pt x="0" y="184971"/>
                </a:lnTo>
                <a:lnTo>
                  <a:pt x="129808" y="1"/>
                </a:lnTo>
                <a:lnTo>
                  <a:pt x="259615" y="184971"/>
                </a:lnTo>
                <a:lnTo>
                  <a:pt x="207692" y="184971"/>
                </a:lnTo>
                <a:lnTo>
                  <a:pt x="207692" y="369943"/>
                </a:lnTo>
                <a:lnTo>
                  <a:pt x="51923" y="369943"/>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90" tIns="77883" rIns="73988" bIns="1" numCol="1" spcCol="1270" anchor="ctr" anchorCtr="0">
            <a:noAutofit/>
          </a:bodyPr>
          <a:lstStyle/>
          <a:p>
            <a:pPr lvl="0" algn="ctr" defTabSz="577850">
              <a:lnSpc>
                <a:spcPct val="90000"/>
              </a:lnSpc>
              <a:spcBef>
                <a:spcPct val="0"/>
              </a:spcBef>
              <a:spcAft>
                <a:spcPct val="35000"/>
              </a:spcAft>
            </a:pPr>
            <a:endParaRPr lang="en-IN" sz="1300" kern="1200"/>
          </a:p>
        </p:txBody>
      </p:sp>
      <p:sp>
        <p:nvSpPr>
          <p:cNvPr id="23" name="Freeform 22"/>
          <p:cNvSpPr/>
          <p:nvPr/>
        </p:nvSpPr>
        <p:spPr>
          <a:xfrm>
            <a:off x="6244772" y="2851228"/>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Feature extraction</a:t>
            </a:r>
            <a:endParaRPr lang="en-IN" sz="2000" kern="1200" dirty="0">
              <a:solidFill>
                <a:schemeClr val="tx1"/>
              </a:solidFill>
            </a:endParaRPr>
          </a:p>
        </p:txBody>
      </p:sp>
      <p:sp>
        <p:nvSpPr>
          <p:cNvPr id="24" name="Freeform 23"/>
          <p:cNvSpPr/>
          <p:nvPr/>
        </p:nvSpPr>
        <p:spPr>
          <a:xfrm rot="33386">
            <a:off x="7376358" y="2563060"/>
            <a:ext cx="182880" cy="246888"/>
          </a:xfrm>
          <a:custGeom>
            <a:avLst/>
            <a:gdLst>
              <a:gd name="connsiteX0" fmla="*/ 0 w 246228"/>
              <a:gd name="connsiteY0" fmla="*/ 73989 h 369944"/>
              <a:gd name="connsiteX1" fmla="*/ 123114 w 246228"/>
              <a:gd name="connsiteY1" fmla="*/ 73989 h 369944"/>
              <a:gd name="connsiteX2" fmla="*/ 123114 w 246228"/>
              <a:gd name="connsiteY2" fmla="*/ 0 h 369944"/>
              <a:gd name="connsiteX3" fmla="*/ 246228 w 246228"/>
              <a:gd name="connsiteY3" fmla="*/ 184972 h 369944"/>
              <a:gd name="connsiteX4" fmla="*/ 123114 w 246228"/>
              <a:gd name="connsiteY4" fmla="*/ 369944 h 369944"/>
              <a:gd name="connsiteX5" fmla="*/ 123114 w 246228"/>
              <a:gd name="connsiteY5" fmla="*/ 295955 h 369944"/>
              <a:gd name="connsiteX6" fmla="*/ 0 w 246228"/>
              <a:gd name="connsiteY6" fmla="*/ 295955 h 369944"/>
              <a:gd name="connsiteX7" fmla="*/ 0 w 246228"/>
              <a:gd name="connsiteY7" fmla="*/ 73989 h 36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228" h="369944">
                <a:moveTo>
                  <a:pt x="49246" y="369944"/>
                </a:moveTo>
                <a:lnTo>
                  <a:pt x="49246" y="184972"/>
                </a:lnTo>
                <a:lnTo>
                  <a:pt x="0" y="184972"/>
                </a:lnTo>
                <a:lnTo>
                  <a:pt x="123114" y="0"/>
                </a:lnTo>
                <a:lnTo>
                  <a:pt x="246228" y="184972"/>
                </a:lnTo>
                <a:lnTo>
                  <a:pt x="196982" y="184972"/>
                </a:lnTo>
                <a:lnTo>
                  <a:pt x="196982" y="369944"/>
                </a:lnTo>
                <a:lnTo>
                  <a:pt x="49246" y="369944"/>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73988" tIns="73867" rIns="73989" bIns="0" numCol="1" spcCol="1270" anchor="ctr" anchorCtr="0">
            <a:noAutofit/>
          </a:bodyPr>
          <a:lstStyle/>
          <a:p>
            <a:pPr lvl="0" algn="ctr" defTabSz="533400">
              <a:lnSpc>
                <a:spcPct val="90000"/>
              </a:lnSpc>
              <a:spcBef>
                <a:spcPct val="0"/>
              </a:spcBef>
              <a:spcAft>
                <a:spcPct val="35000"/>
              </a:spcAft>
            </a:pPr>
            <a:endParaRPr lang="en-IN" sz="1200" kern="1200"/>
          </a:p>
        </p:txBody>
      </p:sp>
      <p:sp>
        <p:nvSpPr>
          <p:cNvPr id="25" name="Freeform 24"/>
          <p:cNvSpPr/>
          <p:nvPr/>
        </p:nvSpPr>
        <p:spPr>
          <a:xfrm>
            <a:off x="6255945" y="1700840"/>
            <a:ext cx="2403573" cy="822098"/>
          </a:xfrm>
          <a:custGeom>
            <a:avLst/>
            <a:gdLst>
              <a:gd name="connsiteX0" fmla="*/ 0 w 2403573"/>
              <a:gd name="connsiteY0" fmla="*/ 82210 h 822098"/>
              <a:gd name="connsiteX1" fmla="*/ 82210 w 2403573"/>
              <a:gd name="connsiteY1" fmla="*/ 0 h 822098"/>
              <a:gd name="connsiteX2" fmla="*/ 2321363 w 2403573"/>
              <a:gd name="connsiteY2" fmla="*/ 0 h 822098"/>
              <a:gd name="connsiteX3" fmla="*/ 2403573 w 2403573"/>
              <a:gd name="connsiteY3" fmla="*/ 82210 h 822098"/>
              <a:gd name="connsiteX4" fmla="*/ 2403573 w 2403573"/>
              <a:gd name="connsiteY4" fmla="*/ 739888 h 822098"/>
              <a:gd name="connsiteX5" fmla="*/ 2321363 w 2403573"/>
              <a:gd name="connsiteY5" fmla="*/ 822098 h 822098"/>
              <a:gd name="connsiteX6" fmla="*/ 82210 w 2403573"/>
              <a:gd name="connsiteY6" fmla="*/ 822098 h 822098"/>
              <a:gd name="connsiteX7" fmla="*/ 0 w 2403573"/>
              <a:gd name="connsiteY7" fmla="*/ 739888 h 822098"/>
              <a:gd name="connsiteX8" fmla="*/ 0 w 2403573"/>
              <a:gd name="connsiteY8" fmla="*/ 82210 h 82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573" h="822098">
                <a:moveTo>
                  <a:pt x="0" y="82210"/>
                </a:moveTo>
                <a:cubicBezTo>
                  <a:pt x="0" y="36807"/>
                  <a:pt x="36807" y="0"/>
                  <a:pt x="82210" y="0"/>
                </a:cubicBezTo>
                <a:lnTo>
                  <a:pt x="2321363" y="0"/>
                </a:lnTo>
                <a:cubicBezTo>
                  <a:pt x="2366766" y="0"/>
                  <a:pt x="2403573" y="36807"/>
                  <a:pt x="2403573" y="82210"/>
                </a:cubicBezTo>
                <a:lnTo>
                  <a:pt x="2403573" y="739888"/>
                </a:lnTo>
                <a:cubicBezTo>
                  <a:pt x="2403573" y="785291"/>
                  <a:pt x="2366766" y="822098"/>
                  <a:pt x="2321363" y="822098"/>
                </a:cubicBezTo>
                <a:lnTo>
                  <a:pt x="82210" y="822098"/>
                </a:lnTo>
                <a:cubicBezTo>
                  <a:pt x="36807" y="822098"/>
                  <a:pt x="0" y="785291"/>
                  <a:pt x="0" y="739888"/>
                </a:cubicBezTo>
                <a:lnTo>
                  <a:pt x="0" y="82210"/>
                </a:lnTo>
                <a:close/>
              </a:path>
            </a:pathLst>
          </a:custGeom>
          <a:solidFill>
            <a:schemeClr val="accent3">
              <a:lumMod val="60000"/>
              <a:lumOff val="40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00278" tIns="100278" rIns="100278" bIns="100278"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MLP classifier</a:t>
            </a:r>
            <a:endParaRPr lang="en-IN" sz="2000" kern="1200" dirty="0">
              <a:solidFill>
                <a:schemeClr val="tx1"/>
              </a:solidFill>
            </a:endParaRPr>
          </a:p>
        </p:txBody>
      </p:sp>
      <p:cxnSp>
        <p:nvCxnSpPr>
          <p:cNvPr id="14" name="Straight Arrow Connector 13"/>
          <p:cNvCxnSpPr/>
          <p:nvPr/>
        </p:nvCxnSpPr>
        <p:spPr>
          <a:xfrm flipV="1">
            <a:off x="3035808" y="5726644"/>
            <a:ext cx="0" cy="27998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ight Arrow 17"/>
          <p:cNvSpPr/>
          <p:nvPr/>
        </p:nvSpPr>
        <p:spPr bwMode="auto">
          <a:xfrm rot="19592604">
            <a:off x="2608225" y="4972675"/>
            <a:ext cx="1411551" cy="54976"/>
          </a:xfrm>
          <a:prstGeom prst="rightArrow">
            <a:avLst/>
          </a:prstGeom>
          <a:solidFill>
            <a:srgbClr val="002060"/>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9" name="Right Arrow 18"/>
          <p:cNvSpPr/>
          <p:nvPr/>
        </p:nvSpPr>
        <p:spPr bwMode="auto">
          <a:xfrm rot="14223050">
            <a:off x="3667434" y="5166429"/>
            <a:ext cx="548640" cy="61403"/>
          </a:xfrm>
          <a:prstGeom prst="rightArrow">
            <a:avLst/>
          </a:prstGeom>
          <a:solidFill>
            <a:srgbClr val="FF0000"/>
          </a:solidFill>
          <a:ln>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31" name="Rectangle 30"/>
          <p:cNvSpPr/>
          <p:nvPr/>
        </p:nvSpPr>
        <p:spPr>
          <a:xfrm>
            <a:off x="2456949" y="2050933"/>
            <a:ext cx="1158600" cy="621243"/>
          </a:xfrm>
          <a:prstGeom prst="rect">
            <a:avLst/>
          </a:prstGeom>
          <a:solidFill>
            <a:schemeClr val="accent3">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32" name="TextBox 31"/>
          <p:cNvSpPr txBox="1"/>
          <p:nvPr/>
        </p:nvSpPr>
        <p:spPr>
          <a:xfrm>
            <a:off x="2311051" y="2164975"/>
            <a:ext cx="1450396" cy="400110"/>
          </a:xfrm>
          <a:prstGeom prst="rect">
            <a:avLst/>
          </a:prstGeom>
          <a:noFill/>
        </p:spPr>
        <p:txBody>
          <a:bodyPr wrap="square" rtlCol="0">
            <a:spAutoFit/>
          </a:bodyPr>
          <a:lstStyle/>
          <a:p>
            <a:pPr algn="ctr"/>
            <a:r>
              <a:rPr lang="en-US" sz="2000" dirty="0" smtClean="0"/>
              <a:t>MLP</a:t>
            </a:r>
            <a:endParaRPr lang="en-US" sz="2000" dirty="0"/>
          </a:p>
        </p:txBody>
      </p:sp>
      <p:cxnSp>
        <p:nvCxnSpPr>
          <p:cNvPr id="36" name="Straight Arrow Connector 35"/>
          <p:cNvCxnSpPr>
            <a:endCxn id="31" idx="2"/>
          </p:cNvCxnSpPr>
          <p:nvPr/>
        </p:nvCxnSpPr>
        <p:spPr>
          <a:xfrm flipV="1">
            <a:off x="3036249" y="2672176"/>
            <a:ext cx="0" cy="317642"/>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1" idx="0"/>
          </p:cNvCxnSpPr>
          <p:nvPr/>
        </p:nvCxnSpPr>
        <p:spPr>
          <a:xfrm flipV="1">
            <a:off x="3036249" y="1815179"/>
            <a:ext cx="0" cy="23575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62112" y="2905880"/>
            <a:ext cx="1171283" cy="430887"/>
          </a:xfrm>
          <a:prstGeom prst="rect">
            <a:avLst/>
          </a:prstGeom>
          <a:noFill/>
        </p:spPr>
        <p:txBody>
          <a:bodyPr wrap="none" rtlCol="0">
            <a:spAutoFit/>
          </a:bodyPr>
          <a:lstStyle/>
          <a:p>
            <a:r>
              <a:rPr lang="en-US" sz="2200" dirty="0" smtClean="0">
                <a:solidFill>
                  <a:srgbClr val="000000"/>
                </a:solidFill>
              </a:rPr>
              <a:t>Features</a:t>
            </a:r>
            <a:endParaRPr lang="en-US" sz="2200" dirty="0">
              <a:solidFill>
                <a:srgbClr val="008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993337701"/>
              </p:ext>
            </p:extLst>
          </p:nvPr>
        </p:nvGraphicFramePr>
        <p:xfrm>
          <a:off x="1981201" y="2943711"/>
          <a:ext cx="2082800" cy="36576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tblGrid>
              <a:tr h="32393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9" name="Rectangle 28"/>
          <p:cNvSpPr/>
          <p:nvPr/>
        </p:nvSpPr>
        <p:spPr>
          <a:xfrm>
            <a:off x="541628" y="3336768"/>
            <a:ext cx="5175194" cy="3054618"/>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Rectangle 29"/>
          <p:cNvSpPr/>
          <p:nvPr/>
        </p:nvSpPr>
        <p:spPr>
          <a:xfrm>
            <a:off x="6003544" y="2565085"/>
            <a:ext cx="2835656" cy="3826301"/>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2897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209007" y="1616829"/>
            <a:ext cx="3029368" cy="892552"/>
          </a:xfrm>
          <a:prstGeom prst="rect">
            <a:avLst/>
          </a:prstGeom>
          <a:noFill/>
        </p:spPr>
        <p:txBody>
          <a:bodyPr wrap="square" rtlCol="0">
            <a:spAutoFit/>
          </a:bodyPr>
          <a:lstStyle/>
          <a:p>
            <a:pPr algn="ctr"/>
            <a:r>
              <a:rPr lang="en-US" sz="2600" i="1" dirty="0"/>
              <a:t>Is the girl walking the bike?</a:t>
            </a:r>
          </a:p>
        </p:txBody>
      </p:sp>
      <p:sp>
        <p:nvSpPr>
          <p:cNvPr id="75" name="Rectangle 74"/>
          <p:cNvSpPr/>
          <p:nvPr/>
        </p:nvSpPr>
        <p:spPr>
          <a:xfrm>
            <a:off x="8290313" y="3685615"/>
            <a:ext cx="832279" cy="492443"/>
          </a:xfrm>
          <a:prstGeom prst="rect">
            <a:avLst/>
          </a:prstGeom>
        </p:spPr>
        <p:txBody>
          <a:bodyPr wrap="none">
            <a:spAutoFit/>
          </a:bodyPr>
          <a:lstStyle/>
          <a:p>
            <a:r>
              <a:rPr lang="en-US" altLang="zh-CN" sz="2600" b="1" dirty="0"/>
              <a:t>“no”</a:t>
            </a:r>
            <a:endParaRPr lang="en-US" sz="2600" b="1" dirty="0"/>
          </a:p>
        </p:txBody>
      </p:sp>
      <p:sp>
        <p:nvSpPr>
          <p:cNvPr id="51" name="Right Arrow 50"/>
          <p:cNvSpPr/>
          <p:nvPr/>
        </p:nvSpPr>
        <p:spPr bwMode="auto">
          <a:xfrm>
            <a:off x="2609154" y="3979915"/>
            <a:ext cx="1645726" cy="145786"/>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52" name="TextBox 51"/>
          <p:cNvSpPr txBox="1"/>
          <p:nvPr/>
        </p:nvSpPr>
        <p:spPr>
          <a:xfrm>
            <a:off x="2527717" y="3327769"/>
            <a:ext cx="1841835" cy="707886"/>
          </a:xfrm>
          <a:prstGeom prst="rect">
            <a:avLst/>
          </a:prstGeom>
          <a:noFill/>
        </p:spPr>
        <p:txBody>
          <a:bodyPr wrap="square" rtlCol="0">
            <a:spAutoFit/>
          </a:bodyPr>
          <a:lstStyle/>
          <a:p>
            <a:pPr algn="ctr"/>
            <a:r>
              <a:rPr lang="en-US" sz="2000" dirty="0"/>
              <a:t>Attention-based features</a:t>
            </a:r>
          </a:p>
        </p:txBody>
      </p:sp>
      <p:grpSp>
        <p:nvGrpSpPr>
          <p:cNvPr id="53" name="Group 52"/>
          <p:cNvGrpSpPr/>
          <p:nvPr/>
        </p:nvGrpSpPr>
        <p:grpSpPr>
          <a:xfrm>
            <a:off x="209007" y="3334546"/>
            <a:ext cx="2400146" cy="1501439"/>
            <a:chOff x="127000" y="889000"/>
            <a:chExt cx="8890000" cy="5080000"/>
          </a:xfrm>
        </p:grpSpPr>
        <p:pic>
          <p:nvPicPr>
            <p:cNvPr id="54" name="Picture 53"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889000"/>
              <a:ext cx="8890000" cy="5080000"/>
            </a:xfrm>
            <a:prstGeom prst="rect">
              <a:avLst/>
            </a:prstGeom>
          </p:spPr>
        </p:pic>
        <p:sp>
          <p:nvSpPr>
            <p:cNvPr id="55" name="Freeform 54"/>
            <p:cNvSpPr/>
            <p:nvPr/>
          </p:nvSpPr>
          <p:spPr>
            <a:xfrm>
              <a:off x="6085527" y="3128849"/>
              <a:ext cx="906214" cy="1528042"/>
            </a:xfrm>
            <a:custGeom>
              <a:avLst/>
              <a:gdLst>
                <a:gd name="connsiteX0" fmla="*/ 780535 w 906214"/>
                <a:gd name="connsiteY0" fmla="*/ 13230 h 1528042"/>
                <a:gd name="connsiteX1" fmla="*/ 509332 w 906214"/>
                <a:gd name="connsiteY1" fmla="*/ 6615 h 1528042"/>
                <a:gd name="connsiteX2" fmla="*/ 244744 w 906214"/>
                <a:gd name="connsiteY2" fmla="*/ 0 h 1528042"/>
                <a:gd name="connsiteX3" fmla="*/ 79376 w 906214"/>
                <a:gd name="connsiteY3" fmla="*/ 6615 h 1528042"/>
                <a:gd name="connsiteX4" fmla="*/ 46303 w 906214"/>
                <a:gd name="connsiteY4" fmla="*/ 13230 h 1528042"/>
                <a:gd name="connsiteX5" fmla="*/ 26459 w 906214"/>
                <a:gd name="connsiteY5" fmla="*/ 26459 h 1528042"/>
                <a:gd name="connsiteX6" fmla="*/ 0 w 906214"/>
                <a:gd name="connsiteY6" fmla="*/ 59534 h 1528042"/>
                <a:gd name="connsiteX7" fmla="*/ 6614 w 906214"/>
                <a:gd name="connsiteY7" fmla="*/ 119068 h 1528042"/>
                <a:gd name="connsiteX8" fmla="*/ 19844 w 906214"/>
                <a:gd name="connsiteY8" fmla="*/ 132298 h 1528042"/>
                <a:gd name="connsiteX9" fmla="*/ 59532 w 906214"/>
                <a:gd name="connsiteY9" fmla="*/ 152143 h 1528042"/>
                <a:gd name="connsiteX10" fmla="*/ 277817 w 906214"/>
                <a:gd name="connsiteY10" fmla="*/ 145528 h 1528042"/>
                <a:gd name="connsiteX11" fmla="*/ 403497 w 906214"/>
                <a:gd name="connsiteY11" fmla="*/ 145528 h 1528042"/>
                <a:gd name="connsiteX12" fmla="*/ 410111 w 906214"/>
                <a:gd name="connsiteY12" fmla="*/ 165372 h 1528042"/>
                <a:gd name="connsiteX13" fmla="*/ 396882 w 906214"/>
                <a:gd name="connsiteY13" fmla="*/ 304285 h 1528042"/>
                <a:gd name="connsiteX14" fmla="*/ 390267 w 906214"/>
                <a:gd name="connsiteY14" fmla="*/ 429968 h 1528042"/>
                <a:gd name="connsiteX15" fmla="*/ 370423 w 906214"/>
                <a:gd name="connsiteY15" fmla="*/ 469658 h 1528042"/>
                <a:gd name="connsiteX16" fmla="*/ 350579 w 906214"/>
                <a:gd name="connsiteY16" fmla="*/ 489503 h 1528042"/>
                <a:gd name="connsiteX17" fmla="*/ 337350 w 906214"/>
                <a:gd name="connsiteY17" fmla="*/ 509347 h 1528042"/>
                <a:gd name="connsiteX18" fmla="*/ 304276 w 906214"/>
                <a:gd name="connsiteY18" fmla="*/ 535807 h 1528042"/>
                <a:gd name="connsiteX19" fmla="*/ 291047 w 906214"/>
                <a:gd name="connsiteY19" fmla="*/ 555652 h 1528042"/>
                <a:gd name="connsiteX20" fmla="*/ 271203 w 906214"/>
                <a:gd name="connsiteY20" fmla="*/ 562267 h 1528042"/>
                <a:gd name="connsiteX21" fmla="*/ 264588 w 906214"/>
                <a:gd name="connsiteY21" fmla="*/ 582111 h 1528042"/>
                <a:gd name="connsiteX22" fmla="*/ 251358 w 906214"/>
                <a:gd name="connsiteY22" fmla="*/ 595341 h 1528042"/>
                <a:gd name="connsiteX23" fmla="*/ 211670 w 906214"/>
                <a:gd name="connsiteY23" fmla="*/ 648260 h 1528042"/>
                <a:gd name="connsiteX24" fmla="*/ 191826 w 906214"/>
                <a:gd name="connsiteY24" fmla="*/ 707794 h 1528042"/>
                <a:gd name="connsiteX25" fmla="*/ 185211 w 906214"/>
                <a:gd name="connsiteY25" fmla="*/ 727639 h 1528042"/>
                <a:gd name="connsiteX26" fmla="*/ 178597 w 906214"/>
                <a:gd name="connsiteY26" fmla="*/ 767328 h 1528042"/>
                <a:gd name="connsiteX27" fmla="*/ 165367 w 906214"/>
                <a:gd name="connsiteY27" fmla="*/ 807018 h 1528042"/>
                <a:gd name="connsiteX28" fmla="*/ 158753 w 906214"/>
                <a:gd name="connsiteY28" fmla="*/ 826863 h 1528042"/>
                <a:gd name="connsiteX29" fmla="*/ 152138 w 906214"/>
                <a:gd name="connsiteY29" fmla="*/ 859937 h 1528042"/>
                <a:gd name="connsiteX30" fmla="*/ 138908 w 906214"/>
                <a:gd name="connsiteY30" fmla="*/ 959161 h 1528042"/>
                <a:gd name="connsiteX31" fmla="*/ 132294 w 906214"/>
                <a:gd name="connsiteY31" fmla="*/ 1137763 h 1528042"/>
                <a:gd name="connsiteX32" fmla="*/ 138908 w 906214"/>
                <a:gd name="connsiteY32" fmla="*/ 1197297 h 1528042"/>
                <a:gd name="connsiteX33" fmla="*/ 145523 w 906214"/>
                <a:gd name="connsiteY33" fmla="*/ 1217142 h 1528042"/>
                <a:gd name="connsiteX34" fmla="*/ 152138 w 906214"/>
                <a:gd name="connsiteY34" fmla="*/ 1243601 h 1528042"/>
                <a:gd name="connsiteX35" fmla="*/ 165367 w 906214"/>
                <a:gd name="connsiteY35" fmla="*/ 1289906 h 1528042"/>
                <a:gd name="connsiteX36" fmla="*/ 171982 w 906214"/>
                <a:gd name="connsiteY36" fmla="*/ 1322980 h 1528042"/>
                <a:gd name="connsiteX37" fmla="*/ 185211 w 906214"/>
                <a:gd name="connsiteY37" fmla="*/ 1375899 h 1528042"/>
                <a:gd name="connsiteX38" fmla="*/ 191826 w 906214"/>
                <a:gd name="connsiteY38" fmla="*/ 1408974 h 1528042"/>
                <a:gd name="connsiteX39" fmla="*/ 205056 w 906214"/>
                <a:gd name="connsiteY39" fmla="*/ 1448663 h 1528042"/>
                <a:gd name="connsiteX40" fmla="*/ 211670 w 906214"/>
                <a:gd name="connsiteY40" fmla="*/ 1468508 h 1528042"/>
                <a:gd name="connsiteX41" fmla="*/ 224900 w 906214"/>
                <a:gd name="connsiteY41" fmla="*/ 1481738 h 1528042"/>
                <a:gd name="connsiteX42" fmla="*/ 238129 w 906214"/>
                <a:gd name="connsiteY42" fmla="*/ 1501583 h 1528042"/>
                <a:gd name="connsiteX43" fmla="*/ 257973 w 906214"/>
                <a:gd name="connsiteY43" fmla="*/ 1508198 h 1528042"/>
                <a:gd name="connsiteX44" fmla="*/ 310891 w 906214"/>
                <a:gd name="connsiteY44" fmla="*/ 1528042 h 1528042"/>
                <a:gd name="connsiteX45" fmla="*/ 410111 w 906214"/>
                <a:gd name="connsiteY45" fmla="*/ 1514812 h 1528042"/>
                <a:gd name="connsiteX46" fmla="*/ 449800 w 906214"/>
                <a:gd name="connsiteY46" fmla="*/ 1488353 h 1528042"/>
                <a:gd name="connsiteX47" fmla="*/ 496102 w 906214"/>
                <a:gd name="connsiteY47" fmla="*/ 1435434 h 1528042"/>
                <a:gd name="connsiteX48" fmla="*/ 529176 w 906214"/>
                <a:gd name="connsiteY48" fmla="*/ 1336210 h 1528042"/>
                <a:gd name="connsiteX49" fmla="*/ 542405 w 906214"/>
                <a:gd name="connsiteY49" fmla="*/ 1296521 h 1528042"/>
                <a:gd name="connsiteX50" fmla="*/ 549020 w 906214"/>
                <a:gd name="connsiteY50" fmla="*/ 1256831 h 1528042"/>
                <a:gd name="connsiteX51" fmla="*/ 562249 w 906214"/>
                <a:gd name="connsiteY51" fmla="*/ 1144378 h 1528042"/>
                <a:gd name="connsiteX52" fmla="*/ 568864 w 906214"/>
                <a:gd name="connsiteY52" fmla="*/ 1117918 h 1528042"/>
                <a:gd name="connsiteX53" fmla="*/ 575479 w 906214"/>
                <a:gd name="connsiteY53" fmla="*/ 1064999 h 1528042"/>
                <a:gd name="connsiteX54" fmla="*/ 601938 w 906214"/>
                <a:gd name="connsiteY54" fmla="*/ 1012080 h 1528042"/>
                <a:gd name="connsiteX55" fmla="*/ 621782 w 906214"/>
                <a:gd name="connsiteY55" fmla="*/ 1005465 h 1528042"/>
                <a:gd name="connsiteX56" fmla="*/ 641626 w 906214"/>
                <a:gd name="connsiteY56" fmla="*/ 1012080 h 1528042"/>
                <a:gd name="connsiteX57" fmla="*/ 668085 w 906214"/>
                <a:gd name="connsiteY57" fmla="*/ 1071614 h 1528042"/>
                <a:gd name="connsiteX58" fmla="*/ 674699 w 906214"/>
                <a:gd name="connsiteY58" fmla="*/ 1091459 h 1528042"/>
                <a:gd name="connsiteX59" fmla="*/ 687929 w 906214"/>
                <a:gd name="connsiteY59" fmla="*/ 1111303 h 1528042"/>
                <a:gd name="connsiteX60" fmla="*/ 754076 w 906214"/>
                <a:gd name="connsiteY60" fmla="*/ 1144378 h 1528042"/>
                <a:gd name="connsiteX61" fmla="*/ 806993 w 906214"/>
                <a:gd name="connsiteY61" fmla="*/ 1131148 h 1528042"/>
                <a:gd name="connsiteX62" fmla="*/ 840067 w 906214"/>
                <a:gd name="connsiteY62" fmla="*/ 1104688 h 1528042"/>
                <a:gd name="connsiteX63" fmla="*/ 859911 w 906214"/>
                <a:gd name="connsiteY63" fmla="*/ 1045154 h 1528042"/>
                <a:gd name="connsiteX64" fmla="*/ 873141 w 906214"/>
                <a:gd name="connsiteY64" fmla="*/ 1005465 h 1528042"/>
                <a:gd name="connsiteX65" fmla="*/ 886370 w 906214"/>
                <a:gd name="connsiteY65" fmla="*/ 945931 h 1528042"/>
                <a:gd name="connsiteX66" fmla="*/ 892985 w 906214"/>
                <a:gd name="connsiteY66" fmla="*/ 899627 h 1528042"/>
                <a:gd name="connsiteX67" fmla="*/ 906214 w 906214"/>
                <a:gd name="connsiteY67" fmla="*/ 701179 h 1528042"/>
                <a:gd name="connsiteX68" fmla="*/ 899599 w 906214"/>
                <a:gd name="connsiteY68" fmla="*/ 482888 h 1528042"/>
                <a:gd name="connsiteX69" fmla="*/ 886370 w 906214"/>
                <a:gd name="connsiteY69" fmla="*/ 443198 h 1528042"/>
                <a:gd name="connsiteX70" fmla="*/ 866526 w 906214"/>
                <a:gd name="connsiteY70" fmla="*/ 429968 h 1528042"/>
                <a:gd name="connsiteX71" fmla="*/ 840067 w 906214"/>
                <a:gd name="connsiteY71" fmla="*/ 403509 h 1528042"/>
                <a:gd name="connsiteX72" fmla="*/ 806993 w 906214"/>
                <a:gd name="connsiteY72" fmla="*/ 370434 h 1528042"/>
                <a:gd name="connsiteX73" fmla="*/ 767305 w 906214"/>
                <a:gd name="connsiteY73" fmla="*/ 357205 h 1528042"/>
                <a:gd name="connsiteX74" fmla="*/ 747461 w 906214"/>
                <a:gd name="connsiteY74" fmla="*/ 350590 h 1528042"/>
                <a:gd name="connsiteX75" fmla="*/ 727617 w 906214"/>
                <a:gd name="connsiteY75" fmla="*/ 284441 h 1528042"/>
                <a:gd name="connsiteX76" fmla="*/ 721002 w 906214"/>
                <a:gd name="connsiteY76" fmla="*/ 264596 h 1528042"/>
                <a:gd name="connsiteX77" fmla="*/ 734232 w 906214"/>
                <a:gd name="connsiteY77" fmla="*/ 224906 h 1528042"/>
                <a:gd name="connsiteX78" fmla="*/ 773920 w 906214"/>
                <a:gd name="connsiteY78" fmla="*/ 198447 h 1528042"/>
                <a:gd name="connsiteX79" fmla="*/ 793764 w 906214"/>
                <a:gd name="connsiteY79" fmla="*/ 185217 h 1528042"/>
                <a:gd name="connsiteX80" fmla="*/ 866526 w 906214"/>
                <a:gd name="connsiteY80" fmla="*/ 165372 h 1528042"/>
                <a:gd name="connsiteX81" fmla="*/ 886370 w 906214"/>
                <a:gd name="connsiteY81" fmla="*/ 152143 h 1528042"/>
                <a:gd name="connsiteX82" fmla="*/ 899599 w 906214"/>
                <a:gd name="connsiteY82" fmla="*/ 112453 h 1528042"/>
                <a:gd name="connsiteX83" fmla="*/ 873141 w 906214"/>
                <a:gd name="connsiteY83" fmla="*/ 33074 h 1528042"/>
                <a:gd name="connsiteX84" fmla="*/ 853296 w 906214"/>
                <a:gd name="connsiteY84" fmla="*/ 19845 h 1528042"/>
                <a:gd name="connsiteX85" fmla="*/ 780535 w 906214"/>
                <a:gd name="connsiteY85" fmla="*/ 13230 h 15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06214" h="1528042">
                  <a:moveTo>
                    <a:pt x="780535" y="13230"/>
                  </a:moveTo>
                  <a:cubicBezTo>
                    <a:pt x="723208" y="11025"/>
                    <a:pt x="776692" y="6615"/>
                    <a:pt x="509332" y="6615"/>
                  </a:cubicBezTo>
                  <a:cubicBezTo>
                    <a:pt x="421108" y="6615"/>
                    <a:pt x="332940" y="2205"/>
                    <a:pt x="244744" y="0"/>
                  </a:cubicBezTo>
                  <a:cubicBezTo>
                    <a:pt x="189621" y="2205"/>
                    <a:pt x="134421" y="2945"/>
                    <a:pt x="79376" y="6615"/>
                  </a:cubicBezTo>
                  <a:cubicBezTo>
                    <a:pt x="68158" y="7363"/>
                    <a:pt x="56830" y="9282"/>
                    <a:pt x="46303" y="13230"/>
                  </a:cubicBezTo>
                  <a:cubicBezTo>
                    <a:pt x="38859" y="16021"/>
                    <a:pt x="32667" y="21493"/>
                    <a:pt x="26459" y="26459"/>
                  </a:cubicBezTo>
                  <a:cubicBezTo>
                    <a:pt x="12993" y="37232"/>
                    <a:pt x="9823" y="44798"/>
                    <a:pt x="0" y="59534"/>
                  </a:cubicBezTo>
                  <a:cubicBezTo>
                    <a:pt x="2205" y="79379"/>
                    <a:pt x="1361" y="99805"/>
                    <a:pt x="6614" y="119068"/>
                  </a:cubicBezTo>
                  <a:cubicBezTo>
                    <a:pt x="8255" y="125085"/>
                    <a:pt x="14974" y="128402"/>
                    <a:pt x="19844" y="132298"/>
                  </a:cubicBezTo>
                  <a:cubicBezTo>
                    <a:pt x="38163" y="146953"/>
                    <a:pt x="38572" y="145156"/>
                    <a:pt x="59532" y="152143"/>
                  </a:cubicBezTo>
                  <a:lnTo>
                    <a:pt x="277817" y="145528"/>
                  </a:lnTo>
                  <a:cubicBezTo>
                    <a:pt x="393997" y="140584"/>
                    <a:pt x="335586" y="131945"/>
                    <a:pt x="403497" y="145528"/>
                  </a:cubicBezTo>
                  <a:cubicBezTo>
                    <a:pt x="405702" y="152143"/>
                    <a:pt x="410111" y="158400"/>
                    <a:pt x="410111" y="165372"/>
                  </a:cubicBezTo>
                  <a:cubicBezTo>
                    <a:pt x="410111" y="258311"/>
                    <a:pt x="410874" y="248320"/>
                    <a:pt x="396882" y="304285"/>
                  </a:cubicBezTo>
                  <a:cubicBezTo>
                    <a:pt x="394677" y="346179"/>
                    <a:pt x="394065" y="388188"/>
                    <a:pt x="390267" y="429968"/>
                  </a:cubicBezTo>
                  <a:cubicBezTo>
                    <a:pt x="389049" y="443362"/>
                    <a:pt x="378499" y="459966"/>
                    <a:pt x="370423" y="469658"/>
                  </a:cubicBezTo>
                  <a:cubicBezTo>
                    <a:pt x="364434" y="476845"/>
                    <a:pt x="356568" y="482316"/>
                    <a:pt x="350579" y="489503"/>
                  </a:cubicBezTo>
                  <a:cubicBezTo>
                    <a:pt x="345490" y="495610"/>
                    <a:pt x="342316" y="503139"/>
                    <a:pt x="337350" y="509347"/>
                  </a:cubicBezTo>
                  <a:cubicBezTo>
                    <a:pt x="326578" y="522812"/>
                    <a:pt x="319010" y="525984"/>
                    <a:pt x="304276" y="535807"/>
                  </a:cubicBezTo>
                  <a:cubicBezTo>
                    <a:pt x="299866" y="542422"/>
                    <a:pt x="297255" y="550685"/>
                    <a:pt x="291047" y="555652"/>
                  </a:cubicBezTo>
                  <a:cubicBezTo>
                    <a:pt x="285603" y="560008"/>
                    <a:pt x="276133" y="557337"/>
                    <a:pt x="271203" y="562267"/>
                  </a:cubicBezTo>
                  <a:cubicBezTo>
                    <a:pt x="266273" y="567197"/>
                    <a:pt x="268175" y="576132"/>
                    <a:pt x="264588" y="582111"/>
                  </a:cubicBezTo>
                  <a:cubicBezTo>
                    <a:pt x="261379" y="587459"/>
                    <a:pt x="255100" y="590352"/>
                    <a:pt x="251358" y="595341"/>
                  </a:cubicBezTo>
                  <a:cubicBezTo>
                    <a:pt x="206481" y="655179"/>
                    <a:pt x="242011" y="617919"/>
                    <a:pt x="211670" y="648260"/>
                  </a:cubicBezTo>
                  <a:lnTo>
                    <a:pt x="191826" y="707794"/>
                  </a:lnTo>
                  <a:lnTo>
                    <a:pt x="185211" y="727639"/>
                  </a:lnTo>
                  <a:cubicBezTo>
                    <a:pt x="183006" y="740869"/>
                    <a:pt x="181850" y="754316"/>
                    <a:pt x="178597" y="767328"/>
                  </a:cubicBezTo>
                  <a:cubicBezTo>
                    <a:pt x="175215" y="780857"/>
                    <a:pt x="169777" y="793788"/>
                    <a:pt x="165367" y="807018"/>
                  </a:cubicBezTo>
                  <a:cubicBezTo>
                    <a:pt x="163162" y="813633"/>
                    <a:pt x="160121" y="820026"/>
                    <a:pt x="158753" y="826863"/>
                  </a:cubicBezTo>
                  <a:cubicBezTo>
                    <a:pt x="156548" y="837888"/>
                    <a:pt x="153986" y="848847"/>
                    <a:pt x="152138" y="859937"/>
                  </a:cubicBezTo>
                  <a:cubicBezTo>
                    <a:pt x="147573" y="887326"/>
                    <a:pt x="142253" y="932403"/>
                    <a:pt x="138908" y="959161"/>
                  </a:cubicBezTo>
                  <a:cubicBezTo>
                    <a:pt x="136703" y="1018695"/>
                    <a:pt x="132294" y="1078188"/>
                    <a:pt x="132294" y="1137763"/>
                  </a:cubicBezTo>
                  <a:cubicBezTo>
                    <a:pt x="132294" y="1157730"/>
                    <a:pt x="135626" y="1177602"/>
                    <a:pt x="138908" y="1197297"/>
                  </a:cubicBezTo>
                  <a:cubicBezTo>
                    <a:pt x="140054" y="1204175"/>
                    <a:pt x="143607" y="1210437"/>
                    <a:pt x="145523" y="1217142"/>
                  </a:cubicBezTo>
                  <a:cubicBezTo>
                    <a:pt x="148021" y="1225883"/>
                    <a:pt x="149640" y="1234860"/>
                    <a:pt x="152138" y="1243601"/>
                  </a:cubicBezTo>
                  <a:cubicBezTo>
                    <a:pt x="163189" y="1282279"/>
                    <a:pt x="155027" y="1243372"/>
                    <a:pt x="165367" y="1289906"/>
                  </a:cubicBezTo>
                  <a:cubicBezTo>
                    <a:pt x="167806" y="1300881"/>
                    <a:pt x="169454" y="1312025"/>
                    <a:pt x="171982" y="1322980"/>
                  </a:cubicBezTo>
                  <a:cubicBezTo>
                    <a:pt x="176070" y="1340697"/>
                    <a:pt x="181645" y="1358070"/>
                    <a:pt x="185211" y="1375899"/>
                  </a:cubicBezTo>
                  <a:cubicBezTo>
                    <a:pt x="187416" y="1386924"/>
                    <a:pt x="188868" y="1398127"/>
                    <a:pt x="191826" y="1408974"/>
                  </a:cubicBezTo>
                  <a:cubicBezTo>
                    <a:pt x="195495" y="1422428"/>
                    <a:pt x="200646" y="1435433"/>
                    <a:pt x="205056" y="1448663"/>
                  </a:cubicBezTo>
                  <a:cubicBezTo>
                    <a:pt x="207261" y="1455278"/>
                    <a:pt x="206740" y="1463578"/>
                    <a:pt x="211670" y="1468508"/>
                  </a:cubicBezTo>
                  <a:cubicBezTo>
                    <a:pt x="216080" y="1472918"/>
                    <a:pt x="221004" y="1476868"/>
                    <a:pt x="224900" y="1481738"/>
                  </a:cubicBezTo>
                  <a:cubicBezTo>
                    <a:pt x="229866" y="1487946"/>
                    <a:pt x="231921" y="1496616"/>
                    <a:pt x="238129" y="1501583"/>
                  </a:cubicBezTo>
                  <a:cubicBezTo>
                    <a:pt x="243573" y="1505939"/>
                    <a:pt x="251737" y="1505080"/>
                    <a:pt x="257973" y="1508198"/>
                  </a:cubicBezTo>
                  <a:cubicBezTo>
                    <a:pt x="303392" y="1530908"/>
                    <a:pt x="247082" y="1515280"/>
                    <a:pt x="310891" y="1528042"/>
                  </a:cubicBezTo>
                  <a:cubicBezTo>
                    <a:pt x="316526" y="1527572"/>
                    <a:pt x="386269" y="1528057"/>
                    <a:pt x="410111" y="1514812"/>
                  </a:cubicBezTo>
                  <a:cubicBezTo>
                    <a:pt x="424010" y="1507090"/>
                    <a:pt x="449800" y="1488353"/>
                    <a:pt x="449800" y="1488353"/>
                  </a:cubicBezTo>
                  <a:cubicBezTo>
                    <a:pt x="480668" y="1442048"/>
                    <a:pt x="463028" y="1457483"/>
                    <a:pt x="496102" y="1435434"/>
                  </a:cubicBezTo>
                  <a:lnTo>
                    <a:pt x="529176" y="1336210"/>
                  </a:lnTo>
                  <a:cubicBezTo>
                    <a:pt x="529177" y="1336206"/>
                    <a:pt x="542404" y="1296526"/>
                    <a:pt x="542405" y="1296521"/>
                  </a:cubicBezTo>
                  <a:cubicBezTo>
                    <a:pt x="544610" y="1283291"/>
                    <a:pt x="547247" y="1270126"/>
                    <a:pt x="549020" y="1256831"/>
                  </a:cubicBezTo>
                  <a:cubicBezTo>
                    <a:pt x="552556" y="1230309"/>
                    <a:pt x="557648" y="1171988"/>
                    <a:pt x="562249" y="1144378"/>
                  </a:cubicBezTo>
                  <a:cubicBezTo>
                    <a:pt x="563744" y="1135410"/>
                    <a:pt x="567369" y="1126886"/>
                    <a:pt x="568864" y="1117918"/>
                  </a:cubicBezTo>
                  <a:cubicBezTo>
                    <a:pt x="571787" y="1100383"/>
                    <a:pt x="571754" y="1082381"/>
                    <a:pt x="575479" y="1064999"/>
                  </a:cubicBezTo>
                  <a:cubicBezTo>
                    <a:pt x="579372" y="1046830"/>
                    <a:pt x="583904" y="1022900"/>
                    <a:pt x="601938" y="1012080"/>
                  </a:cubicBezTo>
                  <a:cubicBezTo>
                    <a:pt x="607917" y="1008493"/>
                    <a:pt x="615167" y="1007670"/>
                    <a:pt x="621782" y="1005465"/>
                  </a:cubicBezTo>
                  <a:cubicBezTo>
                    <a:pt x="628397" y="1007670"/>
                    <a:pt x="636182" y="1007724"/>
                    <a:pt x="641626" y="1012080"/>
                  </a:cubicBezTo>
                  <a:cubicBezTo>
                    <a:pt x="655919" y="1023515"/>
                    <a:pt x="664044" y="1059489"/>
                    <a:pt x="668085" y="1071614"/>
                  </a:cubicBezTo>
                  <a:cubicBezTo>
                    <a:pt x="670290" y="1078229"/>
                    <a:pt x="670831" y="1085657"/>
                    <a:pt x="674699" y="1091459"/>
                  </a:cubicBezTo>
                  <a:cubicBezTo>
                    <a:pt x="679109" y="1098074"/>
                    <a:pt x="681946" y="1106068"/>
                    <a:pt x="687929" y="1111303"/>
                  </a:cubicBezTo>
                  <a:cubicBezTo>
                    <a:pt x="719432" y="1138869"/>
                    <a:pt x="721197" y="1136158"/>
                    <a:pt x="754076" y="1144378"/>
                  </a:cubicBezTo>
                  <a:cubicBezTo>
                    <a:pt x="755724" y="1144048"/>
                    <a:pt x="800213" y="1136572"/>
                    <a:pt x="806993" y="1131148"/>
                  </a:cubicBezTo>
                  <a:cubicBezTo>
                    <a:pt x="849736" y="1096953"/>
                    <a:pt x="790189" y="1121315"/>
                    <a:pt x="840067" y="1104688"/>
                  </a:cubicBezTo>
                  <a:lnTo>
                    <a:pt x="859911" y="1045154"/>
                  </a:lnTo>
                  <a:lnTo>
                    <a:pt x="873141" y="1005465"/>
                  </a:lnTo>
                  <a:cubicBezTo>
                    <a:pt x="879085" y="981686"/>
                    <a:pt x="882173" y="971115"/>
                    <a:pt x="886370" y="945931"/>
                  </a:cubicBezTo>
                  <a:cubicBezTo>
                    <a:pt x="888933" y="930552"/>
                    <a:pt x="890780" y="915062"/>
                    <a:pt x="892985" y="899627"/>
                  </a:cubicBezTo>
                  <a:cubicBezTo>
                    <a:pt x="894635" y="876519"/>
                    <a:pt x="906214" y="718252"/>
                    <a:pt x="906214" y="701179"/>
                  </a:cubicBezTo>
                  <a:cubicBezTo>
                    <a:pt x="906214" y="628382"/>
                    <a:pt x="905182" y="555471"/>
                    <a:pt x="899599" y="482888"/>
                  </a:cubicBezTo>
                  <a:cubicBezTo>
                    <a:pt x="898529" y="468984"/>
                    <a:pt x="897973" y="450934"/>
                    <a:pt x="886370" y="443198"/>
                  </a:cubicBezTo>
                  <a:lnTo>
                    <a:pt x="866526" y="429968"/>
                  </a:lnTo>
                  <a:cubicBezTo>
                    <a:pt x="852093" y="386670"/>
                    <a:pt x="872139" y="429168"/>
                    <a:pt x="840067" y="403509"/>
                  </a:cubicBezTo>
                  <a:cubicBezTo>
                    <a:pt x="804238" y="374844"/>
                    <a:pt x="851643" y="390278"/>
                    <a:pt x="806993" y="370434"/>
                  </a:cubicBezTo>
                  <a:cubicBezTo>
                    <a:pt x="794250" y="364770"/>
                    <a:pt x="780534" y="361615"/>
                    <a:pt x="767305" y="357205"/>
                  </a:cubicBezTo>
                  <a:lnTo>
                    <a:pt x="747461" y="350590"/>
                  </a:lnTo>
                  <a:cubicBezTo>
                    <a:pt x="737464" y="310603"/>
                    <a:pt x="743720" y="332752"/>
                    <a:pt x="727617" y="284441"/>
                  </a:cubicBezTo>
                  <a:lnTo>
                    <a:pt x="721002" y="264596"/>
                  </a:lnTo>
                  <a:cubicBezTo>
                    <a:pt x="725412" y="251366"/>
                    <a:pt x="722629" y="232642"/>
                    <a:pt x="734232" y="224906"/>
                  </a:cubicBezTo>
                  <a:lnTo>
                    <a:pt x="773920" y="198447"/>
                  </a:lnTo>
                  <a:cubicBezTo>
                    <a:pt x="780535" y="194037"/>
                    <a:pt x="785968" y="186776"/>
                    <a:pt x="793764" y="185217"/>
                  </a:cubicBezTo>
                  <a:cubicBezTo>
                    <a:pt x="811516" y="181667"/>
                    <a:pt x="852137" y="174964"/>
                    <a:pt x="866526" y="165372"/>
                  </a:cubicBezTo>
                  <a:lnTo>
                    <a:pt x="886370" y="152143"/>
                  </a:lnTo>
                  <a:cubicBezTo>
                    <a:pt x="890780" y="138913"/>
                    <a:pt x="901891" y="126209"/>
                    <a:pt x="899599" y="112453"/>
                  </a:cubicBezTo>
                  <a:cubicBezTo>
                    <a:pt x="895217" y="86160"/>
                    <a:pt x="893648" y="53581"/>
                    <a:pt x="873141" y="33074"/>
                  </a:cubicBezTo>
                  <a:cubicBezTo>
                    <a:pt x="867519" y="27452"/>
                    <a:pt x="860407" y="23400"/>
                    <a:pt x="853296" y="19845"/>
                  </a:cubicBezTo>
                  <a:cubicBezTo>
                    <a:pt x="838671" y="12533"/>
                    <a:pt x="837862" y="15435"/>
                    <a:pt x="780535" y="132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sp>
          <p:nvSpPr>
            <p:cNvPr id="56" name="Freeform 55"/>
            <p:cNvSpPr/>
            <p:nvPr/>
          </p:nvSpPr>
          <p:spPr>
            <a:xfrm>
              <a:off x="7183567" y="3261147"/>
              <a:ext cx="1075745" cy="2090309"/>
            </a:xfrm>
            <a:custGeom>
              <a:avLst/>
              <a:gdLst>
                <a:gd name="connsiteX0" fmla="*/ 608553 w 1075745"/>
                <a:gd name="connsiteY0" fmla="*/ 6615 h 2090309"/>
                <a:gd name="connsiteX1" fmla="*/ 515947 w 1075745"/>
                <a:gd name="connsiteY1" fmla="*/ 13230 h 2090309"/>
                <a:gd name="connsiteX2" fmla="*/ 476259 w 1075745"/>
                <a:gd name="connsiteY2" fmla="*/ 26459 h 2090309"/>
                <a:gd name="connsiteX3" fmla="*/ 436571 w 1075745"/>
                <a:gd name="connsiteY3" fmla="*/ 52919 h 2090309"/>
                <a:gd name="connsiteX4" fmla="*/ 403497 w 1075745"/>
                <a:gd name="connsiteY4" fmla="*/ 85994 h 2090309"/>
                <a:gd name="connsiteX5" fmla="*/ 396883 w 1075745"/>
                <a:gd name="connsiteY5" fmla="*/ 105838 h 2090309"/>
                <a:gd name="connsiteX6" fmla="*/ 383653 w 1075745"/>
                <a:gd name="connsiteY6" fmla="*/ 119068 h 2090309"/>
                <a:gd name="connsiteX7" fmla="*/ 370424 w 1075745"/>
                <a:gd name="connsiteY7" fmla="*/ 158758 h 2090309"/>
                <a:gd name="connsiteX8" fmla="*/ 363809 w 1075745"/>
                <a:gd name="connsiteY8" fmla="*/ 178602 h 2090309"/>
                <a:gd name="connsiteX9" fmla="*/ 357194 w 1075745"/>
                <a:gd name="connsiteY9" fmla="*/ 277826 h 2090309"/>
                <a:gd name="connsiteX10" fmla="*/ 330736 w 1075745"/>
                <a:gd name="connsiteY10" fmla="*/ 337360 h 2090309"/>
                <a:gd name="connsiteX11" fmla="*/ 310891 w 1075745"/>
                <a:gd name="connsiteY11" fmla="*/ 377049 h 2090309"/>
                <a:gd name="connsiteX12" fmla="*/ 304277 w 1075745"/>
                <a:gd name="connsiteY12" fmla="*/ 396894 h 2090309"/>
                <a:gd name="connsiteX13" fmla="*/ 291047 w 1075745"/>
                <a:gd name="connsiteY13" fmla="*/ 449813 h 2090309"/>
                <a:gd name="connsiteX14" fmla="*/ 284433 w 1075745"/>
                <a:gd name="connsiteY14" fmla="*/ 469658 h 2090309"/>
                <a:gd name="connsiteX15" fmla="*/ 244744 w 1075745"/>
                <a:gd name="connsiteY15" fmla="*/ 482888 h 2090309"/>
                <a:gd name="connsiteX16" fmla="*/ 218286 w 1075745"/>
                <a:gd name="connsiteY16" fmla="*/ 476273 h 2090309"/>
                <a:gd name="connsiteX17" fmla="*/ 205056 w 1075745"/>
                <a:gd name="connsiteY17" fmla="*/ 463043 h 2090309"/>
                <a:gd name="connsiteX18" fmla="*/ 185212 w 1075745"/>
                <a:gd name="connsiteY18" fmla="*/ 396894 h 2090309"/>
                <a:gd name="connsiteX19" fmla="*/ 171983 w 1075745"/>
                <a:gd name="connsiteY19" fmla="*/ 357205 h 2090309"/>
                <a:gd name="connsiteX20" fmla="*/ 145524 w 1075745"/>
                <a:gd name="connsiteY20" fmla="*/ 324130 h 2090309"/>
                <a:gd name="connsiteX21" fmla="*/ 132294 w 1075745"/>
                <a:gd name="connsiteY21" fmla="*/ 310900 h 2090309"/>
                <a:gd name="connsiteX22" fmla="*/ 119065 w 1075745"/>
                <a:gd name="connsiteY22" fmla="*/ 291056 h 2090309"/>
                <a:gd name="connsiteX23" fmla="*/ 99221 w 1075745"/>
                <a:gd name="connsiteY23" fmla="*/ 277826 h 2090309"/>
                <a:gd name="connsiteX24" fmla="*/ 19845 w 1075745"/>
                <a:gd name="connsiteY24" fmla="*/ 297670 h 2090309"/>
                <a:gd name="connsiteX25" fmla="*/ 6615 w 1075745"/>
                <a:gd name="connsiteY25" fmla="*/ 317515 h 2090309"/>
                <a:gd name="connsiteX26" fmla="*/ 0 w 1075745"/>
                <a:gd name="connsiteY26" fmla="*/ 343975 h 2090309"/>
                <a:gd name="connsiteX27" fmla="*/ 13230 w 1075745"/>
                <a:gd name="connsiteY27" fmla="*/ 489503 h 2090309"/>
                <a:gd name="connsiteX28" fmla="*/ 26459 w 1075745"/>
                <a:gd name="connsiteY28" fmla="*/ 555652 h 2090309"/>
                <a:gd name="connsiteX29" fmla="*/ 33074 w 1075745"/>
                <a:gd name="connsiteY29" fmla="*/ 608571 h 2090309"/>
                <a:gd name="connsiteX30" fmla="*/ 46303 w 1075745"/>
                <a:gd name="connsiteY30" fmla="*/ 648260 h 2090309"/>
                <a:gd name="connsiteX31" fmla="*/ 59533 w 1075745"/>
                <a:gd name="connsiteY31" fmla="*/ 661490 h 2090309"/>
                <a:gd name="connsiteX32" fmla="*/ 85992 w 1075745"/>
                <a:gd name="connsiteY32" fmla="*/ 694565 h 2090309"/>
                <a:gd name="connsiteX33" fmla="*/ 125680 w 1075745"/>
                <a:gd name="connsiteY33" fmla="*/ 714409 h 2090309"/>
                <a:gd name="connsiteX34" fmla="*/ 145524 w 1075745"/>
                <a:gd name="connsiteY34" fmla="*/ 727639 h 2090309"/>
                <a:gd name="connsiteX35" fmla="*/ 205056 w 1075745"/>
                <a:gd name="connsiteY35" fmla="*/ 740869 h 2090309"/>
                <a:gd name="connsiteX36" fmla="*/ 330736 w 1075745"/>
                <a:gd name="connsiteY36" fmla="*/ 747484 h 2090309"/>
                <a:gd name="connsiteX37" fmla="*/ 363809 w 1075745"/>
                <a:gd name="connsiteY37" fmla="*/ 932701 h 2090309"/>
                <a:gd name="connsiteX38" fmla="*/ 350580 w 1075745"/>
                <a:gd name="connsiteY38" fmla="*/ 992235 h 2090309"/>
                <a:gd name="connsiteX39" fmla="*/ 330736 w 1075745"/>
                <a:gd name="connsiteY39" fmla="*/ 1144378 h 2090309"/>
                <a:gd name="connsiteX40" fmla="*/ 317506 w 1075745"/>
                <a:gd name="connsiteY40" fmla="*/ 1210527 h 2090309"/>
                <a:gd name="connsiteX41" fmla="*/ 310891 w 1075745"/>
                <a:gd name="connsiteY41" fmla="*/ 1243601 h 2090309"/>
                <a:gd name="connsiteX42" fmla="*/ 304277 w 1075745"/>
                <a:gd name="connsiteY42" fmla="*/ 1270061 h 2090309"/>
                <a:gd name="connsiteX43" fmla="*/ 284433 w 1075745"/>
                <a:gd name="connsiteY43" fmla="*/ 1402359 h 2090309"/>
                <a:gd name="connsiteX44" fmla="*/ 277818 w 1075745"/>
                <a:gd name="connsiteY44" fmla="*/ 1442049 h 2090309"/>
                <a:gd name="connsiteX45" fmla="*/ 257974 w 1075745"/>
                <a:gd name="connsiteY45" fmla="*/ 1554502 h 2090309"/>
                <a:gd name="connsiteX46" fmla="*/ 251359 w 1075745"/>
                <a:gd name="connsiteY46" fmla="*/ 1574347 h 2090309"/>
                <a:gd name="connsiteX47" fmla="*/ 257974 w 1075745"/>
                <a:gd name="connsiteY47" fmla="*/ 1666955 h 2090309"/>
                <a:gd name="connsiteX48" fmla="*/ 291047 w 1075745"/>
                <a:gd name="connsiteY48" fmla="*/ 1700030 h 2090309"/>
                <a:gd name="connsiteX49" fmla="*/ 330736 w 1075745"/>
                <a:gd name="connsiteY49" fmla="*/ 1713260 h 2090309"/>
                <a:gd name="connsiteX50" fmla="*/ 370424 w 1075745"/>
                <a:gd name="connsiteY50" fmla="*/ 1726489 h 2090309"/>
                <a:gd name="connsiteX51" fmla="*/ 390268 w 1075745"/>
                <a:gd name="connsiteY51" fmla="*/ 1733104 h 2090309"/>
                <a:gd name="connsiteX52" fmla="*/ 416727 w 1075745"/>
                <a:gd name="connsiteY52" fmla="*/ 1746334 h 2090309"/>
                <a:gd name="connsiteX53" fmla="*/ 463030 w 1075745"/>
                <a:gd name="connsiteY53" fmla="*/ 1772794 h 2090309"/>
                <a:gd name="connsiteX54" fmla="*/ 482874 w 1075745"/>
                <a:gd name="connsiteY54" fmla="*/ 1779409 h 2090309"/>
                <a:gd name="connsiteX55" fmla="*/ 522562 w 1075745"/>
                <a:gd name="connsiteY55" fmla="*/ 1805868 h 2090309"/>
                <a:gd name="connsiteX56" fmla="*/ 562250 w 1075745"/>
                <a:gd name="connsiteY56" fmla="*/ 1825713 h 2090309"/>
                <a:gd name="connsiteX57" fmla="*/ 562250 w 1075745"/>
                <a:gd name="connsiteY57" fmla="*/ 1918322 h 2090309"/>
                <a:gd name="connsiteX58" fmla="*/ 549021 w 1075745"/>
                <a:gd name="connsiteY58" fmla="*/ 1977856 h 2090309"/>
                <a:gd name="connsiteX59" fmla="*/ 542406 w 1075745"/>
                <a:gd name="connsiteY59" fmla="*/ 2010930 h 2090309"/>
                <a:gd name="connsiteX60" fmla="*/ 549021 w 1075745"/>
                <a:gd name="connsiteY60" fmla="*/ 2063849 h 2090309"/>
                <a:gd name="connsiteX61" fmla="*/ 568865 w 1075745"/>
                <a:gd name="connsiteY61" fmla="*/ 2070464 h 2090309"/>
                <a:gd name="connsiteX62" fmla="*/ 628397 w 1075745"/>
                <a:gd name="connsiteY62" fmla="*/ 2083694 h 2090309"/>
                <a:gd name="connsiteX63" fmla="*/ 681315 w 1075745"/>
                <a:gd name="connsiteY63" fmla="*/ 2090309 h 2090309"/>
                <a:gd name="connsiteX64" fmla="*/ 727618 w 1075745"/>
                <a:gd name="connsiteY64" fmla="*/ 2083694 h 2090309"/>
                <a:gd name="connsiteX65" fmla="*/ 754077 w 1075745"/>
                <a:gd name="connsiteY65" fmla="*/ 2044005 h 2090309"/>
                <a:gd name="connsiteX66" fmla="*/ 773921 w 1075745"/>
                <a:gd name="connsiteY66" fmla="*/ 2004315 h 2090309"/>
                <a:gd name="connsiteX67" fmla="*/ 780535 w 1075745"/>
                <a:gd name="connsiteY67" fmla="*/ 1984471 h 2090309"/>
                <a:gd name="connsiteX68" fmla="*/ 806994 w 1075745"/>
                <a:gd name="connsiteY68" fmla="*/ 1951396 h 2090309"/>
                <a:gd name="connsiteX69" fmla="*/ 820224 w 1075745"/>
                <a:gd name="connsiteY69" fmla="*/ 1911707 h 2090309"/>
                <a:gd name="connsiteX70" fmla="*/ 826838 w 1075745"/>
                <a:gd name="connsiteY70" fmla="*/ 1891862 h 2090309"/>
                <a:gd name="connsiteX71" fmla="*/ 833453 w 1075745"/>
                <a:gd name="connsiteY71" fmla="*/ 1872017 h 2090309"/>
                <a:gd name="connsiteX72" fmla="*/ 840068 w 1075745"/>
                <a:gd name="connsiteY72" fmla="*/ 1845558 h 2090309"/>
                <a:gd name="connsiteX73" fmla="*/ 846682 w 1075745"/>
                <a:gd name="connsiteY73" fmla="*/ 1779409 h 2090309"/>
                <a:gd name="connsiteX74" fmla="*/ 840068 w 1075745"/>
                <a:gd name="connsiteY74" fmla="*/ 1700030 h 2090309"/>
                <a:gd name="connsiteX75" fmla="*/ 833453 w 1075745"/>
                <a:gd name="connsiteY75" fmla="*/ 1680185 h 2090309"/>
                <a:gd name="connsiteX76" fmla="*/ 826838 w 1075745"/>
                <a:gd name="connsiteY76" fmla="*/ 1647111 h 2090309"/>
                <a:gd name="connsiteX77" fmla="*/ 840068 w 1075745"/>
                <a:gd name="connsiteY77" fmla="*/ 1455278 h 2090309"/>
                <a:gd name="connsiteX78" fmla="*/ 853297 w 1075745"/>
                <a:gd name="connsiteY78" fmla="*/ 1415589 h 2090309"/>
                <a:gd name="connsiteX79" fmla="*/ 859912 w 1075745"/>
                <a:gd name="connsiteY79" fmla="*/ 1395744 h 2090309"/>
                <a:gd name="connsiteX80" fmla="*/ 873141 w 1075745"/>
                <a:gd name="connsiteY80" fmla="*/ 1375900 h 2090309"/>
                <a:gd name="connsiteX81" fmla="*/ 886371 w 1075745"/>
                <a:gd name="connsiteY81" fmla="*/ 1336210 h 2090309"/>
                <a:gd name="connsiteX82" fmla="*/ 886371 w 1075745"/>
                <a:gd name="connsiteY82" fmla="*/ 1164223 h 2090309"/>
                <a:gd name="connsiteX83" fmla="*/ 873141 w 1075745"/>
                <a:gd name="connsiteY83" fmla="*/ 1144378 h 2090309"/>
                <a:gd name="connsiteX84" fmla="*/ 866526 w 1075745"/>
                <a:gd name="connsiteY84" fmla="*/ 1124533 h 2090309"/>
                <a:gd name="connsiteX85" fmla="*/ 846682 w 1075745"/>
                <a:gd name="connsiteY85" fmla="*/ 1084844 h 2090309"/>
                <a:gd name="connsiteX86" fmla="*/ 899600 w 1075745"/>
                <a:gd name="connsiteY86" fmla="*/ 1045154 h 2090309"/>
                <a:gd name="connsiteX87" fmla="*/ 919444 w 1075745"/>
                <a:gd name="connsiteY87" fmla="*/ 1038540 h 2090309"/>
                <a:gd name="connsiteX88" fmla="*/ 992206 w 1075745"/>
                <a:gd name="connsiteY88" fmla="*/ 1025310 h 2090309"/>
                <a:gd name="connsiteX89" fmla="*/ 1031894 w 1075745"/>
                <a:gd name="connsiteY89" fmla="*/ 1012080 h 2090309"/>
                <a:gd name="connsiteX90" fmla="*/ 1064968 w 1075745"/>
                <a:gd name="connsiteY90" fmla="*/ 985620 h 2090309"/>
                <a:gd name="connsiteX91" fmla="*/ 1064968 w 1075745"/>
                <a:gd name="connsiteY91" fmla="*/ 853322 h 2090309"/>
                <a:gd name="connsiteX92" fmla="*/ 1045123 w 1075745"/>
                <a:gd name="connsiteY92" fmla="*/ 813633 h 2090309"/>
                <a:gd name="connsiteX93" fmla="*/ 1038509 w 1075745"/>
                <a:gd name="connsiteY93" fmla="*/ 793788 h 2090309"/>
                <a:gd name="connsiteX94" fmla="*/ 1005435 w 1075745"/>
                <a:gd name="connsiteY94" fmla="*/ 767329 h 2090309"/>
                <a:gd name="connsiteX95" fmla="*/ 965747 w 1075745"/>
                <a:gd name="connsiteY95" fmla="*/ 727639 h 2090309"/>
                <a:gd name="connsiteX96" fmla="*/ 952518 w 1075745"/>
                <a:gd name="connsiteY96" fmla="*/ 707794 h 2090309"/>
                <a:gd name="connsiteX97" fmla="*/ 932674 w 1075745"/>
                <a:gd name="connsiteY97" fmla="*/ 694565 h 2090309"/>
                <a:gd name="connsiteX98" fmla="*/ 906215 w 1075745"/>
                <a:gd name="connsiteY98" fmla="*/ 661490 h 2090309"/>
                <a:gd name="connsiteX99" fmla="*/ 919444 w 1075745"/>
                <a:gd name="connsiteY99" fmla="*/ 641645 h 2090309"/>
                <a:gd name="connsiteX100" fmla="*/ 939288 w 1075745"/>
                <a:gd name="connsiteY100" fmla="*/ 628416 h 2090309"/>
                <a:gd name="connsiteX101" fmla="*/ 945903 w 1075745"/>
                <a:gd name="connsiteY101" fmla="*/ 608571 h 2090309"/>
                <a:gd name="connsiteX102" fmla="*/ 959132 w 1075745"/>
                <a:gd name="connsiteY102" fmla="*/ 588726 h 2090309"/>
                <a:gd name="connsiteX103" fmla="*/ 952518 w 1075745"/>
                <a:gd name="connsiteY103" fmla="*/ 443198 h 2090309"/>
                <a:gd name="connsiteX104" fmla="*/ 945903 w 1075745"/>
                <a:gd name="connsiteY104" fmla="*/ 423354 h 2090309"/>
                <a:gd name="connsiteX105" fmla="*/ 932674 w 1075745"/>
                <a:gd name="connsiteY105" fmla="*/ 403509 h 2090309"/>
                <a:gd name="connsiteX106" fmla="*/ 919444 w 1075745"/>
                <a:gd name="connsiteY106" fmla="*/ 390279 h 2090309"/>
                <a:gd name="connsiteX107" fmla="*/ 899600 w 1075745"/>
                <a:gd name="connsiteY107" fmla="*/ 350590 h 2090309"/>
                <a:gd name="connsiteX108" fmla="*/ 892985 w 1075745"/>
                <a:gd name="connsiteY108" fmla="*/ 330745 h 2090309"/>
                <a:gd name="connsiteX109" fmla="*/ 886371 w 1075745"/>
                <a:gd name="connsiteY109" fmla="*/ 191832 h 2090309"/>
                <a:gd name="connsiteX110" fmla="*/ 866526 w 1075745"/>
                <a:gd name="connsiteY110" fmla="*/ 132298 h 2090309"/>
                <a:gd name="connsiteX111" fmla="*/ 853297 w 1075745"/>
                <a:gd name="connsiteY111" fmla="*/ 92608 h 2090309"/>
                <a:gd name="connsiteX112" fmla="*/ 826838 w 1075745"/>
                <a:gd name="connsiteY112" fmla="*/ 59534 h 2090309"/>
                <a:gd name="connsiteX113" fmla="*/ 806994 w 1075745"/>
                <a:gd name="connsiteY113" fmla="*/ 46304 h 2090309"/>
                <a:gd name="connsiteX114" fmla="*/ 793765 w 1075745"/>
                <a:gd name="connsiteY114" fmla="*/ 26459 h 2090309"/>
                <a:gd name="connsiteX115" fmla="*/ 754077 w 1075745"/>
                <a:gd name="connsiteY115" fmla="*/ 13230 h 2090309"/>
                <a:gd name="connsiteX116" fmla="*/ 734232 w 1075745"/>
                <a:gd name="connsiteY116" fmla="*/ 0 h 2090309"/>
                <a:gd name="connsiteX117" fmla="*/ 608553 w 1075745"/>
                <a:gd name="connsiteY117" fmla="*/ 6615 h 20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75745" h="2090309">
                  <a:moveTo>
                    <a:pt x="608553" y="6615"/>
                  </a:moveTo>
                  <a:cubicBezTo>
                    <a:pt x="577684" y="8820"/>
                    <a:pt x="546552" y="8639"/>
                    <a:pt x="515947" y="13230"/>
                  </a:cubicBezTo>
                  <a:cubicBezTo>
                    <a:pt x="502156" y="15299"/>
                    <a:pt x="476259" y="26459"/>
                    <a:pt x="476259" y="26459"/>
                  </a:cubicBezTo>
                  <a:cubicBezTo>
                    <a:pt x="463030" y="35279"/>
                    <a:pt x="445391" y="39689"/>
                    <a:pt x="436571" y="52919"/>
                  </a:cubicBezTo>
                  <a:cubicBezTo>
                    <a:pt x="418931" y="79379"/>
                    <a:pt x="429956" y="68354"/>
                    <a:pt x="403497" y="85994"/>
                  </a:cubicBezTo>
                  <a:cubicBezTo>
                    <a:pt x="401292" y="92609"/>
                    <a:pt x="400470" y="99859"/>
                    <a:pt x="396883" y="105838"/>
                  </a:cubicBezTo>
                  <a:cubicBezTo>
                    <a:pt x="393674" y="111186"/>
                    <a:pt x="386442" y="113490"/>
                    <a:pt x="383653" y="119068"/>
                  </a:cubicBezTo>
                  <a:cubicBezTo>
                    <a:pt x="377417" y="131541"/>
                    <a:pt x="374834" y="145528"/>
                    <a:pt x="370424" y="158758"/>
                  </a:cubicBezTo>
                  <a:lnTo>
                    <a:pt x="363809" y="178602"/>
                  </a:lnTo>
                  <a:cubicBezTo>
                    <a:pt x="361604" y="211677"/>
                    <a:pt x="361882" y="245011"/>
                    <a:pt x="357194" y="277826"/>
                  </a:cubicBezTo>
                  <a:cubicBezTo>
                    <a:pt x="350368" y="325608"/>
                    <a:pt x="346616" y="305598"/>
                    <a:pt x="330736" y="337360"/>
                  </a:cubicBezTo>
                  <a:cubicBezTo>
                    <a:pt x="303357" y="392120"/>
                    <a:pt x="348796" y="320194"/>
                    <a:pt x="310891" y="377049"/>
                  </a:cubicBezTo>
                  <a:cubicBezTo>
                    <a:pt x="308686" y="383664"/>
                    <a:pt x="306112" y="390167"/>
                    <a:pt x="304277" y="396894"/>
                  </a:cubicBezTo>
                  <a:cubicBezTo>
                    <a:pt x="299493" y="414436"/>
                    <a:pt x="296796" y="432563"/>
                    <a:pt x="291047" y="449813"/>
                  </a:cubicBezTo>
                  <a:cubicBezTo>
                    <a:pt x="288842" y="456428"/>
                    <a:pt x="290107" y="465605"/>
                    <a:pt x="284433" y="469658"/>
                  </a:cubicBezTo>
                  <a:cubicBezTo>
                    <a:pt x="273085" y="477764"/>
                    <a:pt x="244744" y="482888"/>
                    <a:pt x="244744" y="482888"/>
                  </a:cubicBezTo>
                  <a:cubicBezTo>
                    <a:pt x="235925" y="480683"/>
                    <a:pt x="226417" y="480339"/>
                    <a:pt x="218286" y="476273"/>
                  </a:cubicBezTo>
                  <a:cubicBezTo>
                    <a:pt x="212708" y="473484"/>
                    <a:pt x="207845" y="468621"/>
                    <a:pt x="205056" y="463043"/>
                  </a:cubicBezTo>
                  <a:cubicBezTo>
                    <a:pt x="193365" y="439661"/>
                    <a:pt x="192332" y="420629"/>
                    <a:pt x="185212" y="396894"/>
                  </a:cubicBezTo>
                  <a:cubicBezTo>
                    <a:pt x="181205" y="383537"/>
                    <a:pt x="181844" y="367066"/>
                    <a:pt x="171983" y="357205"/>
                  </a:cubicBezTo>
                  <a:cubicBezTo>
                    <a:pt x="140039" y="325261"/>
                    <a:pt x="178902" y="365854"/>
                    <a:pt x="145524" y="324130"/>
                  </a:cubicBezTo>
                  <a:cubicBezTo>
                    <a:pt x="141628" y="319260"/>
                    <a:pt x="136190" y="315770"/>
                    <a:pt x="132294" y="310900"/>
                  </a:cubicBezTo>
                  <a:cubicBezTo>
                    <a:pt x="127328" y="304692"/>
                    <a:pt x="124686" y="296677"/>
                    <a:pt x="119065" y="291056"/>
                  </a:cubicBezTo>
                  <a:cubicBezTo>
                    <a:pt x="113444" y="285434"/>
                    <a:pt x="105836" y="282236"/>
                    <a:pt x="99221" y="277826"/>
                  </a:cubicBezTo>
                  <a:cubicBezTo>
                    <a:pt x="66126" y="281503"/>
                    <a:pt x="42630" y="274885"/>
                    <a:pt x="19845" y="297670"/>
                  </a:cubicBezTo>
                  <a:cubicBezTo>
                    <a:pt x="14223" y="303292"/>
                    <a:pt x="11025" y="310900"/>
                    <a:pt x="6615" y="317515"/>
                  </a:cubicBezTo>
                  <a:cubicBezTo>
                    <a:pt x="4410" y="326335"/>
                    <a:pt x="0" y="334884"/>
                    <a:pt x="0" y="343975"/>
                  </a:cubicBezTo>
                  <a:cubicBezTo>
                    <a:pt x="0" y="411568"/>
                    <a:pt x="1429" y="436401"/>
                    <a:pt x="13230" y="489503"/>
                  </a:cubicBezTo>
                  <a:cubicBezTo>
                    <a:pt x="22875" y="532903"/>
                    <a:pt x="18680" y="501197"/>
                    <a:pt x="26459" y="555652"/>
                  </a:cubicBezTo>
                  <a:cubicBezTo>
                    <a:pt x="28973" y="573250"/>
                    <a:pt x="29349" y="591189"/>
                    <a:pt x="33074" y="608571"/>
                  </a:cubicBezTo>
                  <a:cubicBezTo>
                    <a:pt x="35996" y="622207"/>
                    <a:pt x="36442" y="638399"/>
                    <a:pt x="46303" y="648260"/>
                  </a:cubicBezTo>
                  <a:cubicBezTo>
                    <a:pt x="50713" y="652670"/>
                    <a:pt x="55637" y="656620"/>
                    <a:pt x="59533" y="661490"/>
                  </a:cubicBezTo>
                  <a:cubicBezTo>
                    <a:pt x="74815" y="680593"/>
                    <a:pt x="68244" y="680367"/>
                    <a:pt x="85992" y="694565"/>
                  </a:cubicBezTo>
                  <a:cubicBezTo>
                    <a:pt x="117587" y="719841"/>
                    <a:pt x="93076" y="698106"/>
                    <a:pt x="125680" y="714409"/>
                  </a:cubicBezTo>
                  <a:cubicBezTo>
                    <a:pt x="132791" y="717964"/>
                    <a:pt x="138413" y="724084"/>
                    <a:pt x="145524" y="727639"/>
                  </a:cubicBezTo>
                  <a:cubicBezTo>
                    <a:pt x="160173" y="734964"/>
                    <a:pt x="192958" y="739901"/>
                    <a:pt x="205056" y="740869"/>
                  </a:cubicBezTo>
                  <a:cubicBezTo>
                    <a:pt x="246874" y="744215"/>
                    <a:pt x="288843" y="745279"/>
                    <a:pt x="330736" y="747484"/>
                  </a:cubicBezTo>
                  <a:cubicBezTo>
                    <a:pt x="428099" y="763712"/>
                    <a:pt x="375759" y="741503"/>
                    <a:pt x="363809" y="932701"/>
                  </a:cubicBezTo>
                  <a:cubicBezTo>
                    <a:pt x="362339" y="956224"/>
                    <a:pt x="354319" y="969800"/>
                    <a:pt x="350580" y="992235"/>
                  </a:cubicBezTo>
                  <a:cubicBezTo>
                    <a:pt x="329511" y="1118651"/>
                    <a:pt x="344004" y="1044861"/>
                    <a:pt x="330736" y="1144378"/>
                  </a:cubicBezTo>
                  <a:cubicBezTo>
                    <a:pt x="324257" y="1192977"/>
                    <a:pt x="326269" y="1171095"/>
                    <a:pt x="317506" y="1210527"/>
                  </a:cubicBezTo>
                  <a:cubicBezTo>
                    <a:pt x="315067" y="1221502"/>
                    <a:pt x="313330" y="1232626"/>
                    <a:pt x="310891" y="1243601"/>
                  </a:cubicBezTo>
                  <a:cubicBezTo>
                    <a:pt x="308919" y="1252476"/>
                    <a:pt x="306060" y="1261146"/>
                    <a:pt x="304277" y="1270061"/>
                  </a:cubicBezTo>
                  <a:cubicBezTo>
                    <a:pt x="297766" y="1302618"/>
                    <a:pt x="287398" y="1384567"/>
                    <a:pt x="284433" y="1402359"/>
                  </a:cubicBezTo>
                  <a:cubicBezTo>
                    <a:pt x="282228" y="1415589"/>
                    <a:pt x="279857" y="1428792"/>
                    <a:pt x="277818" y="1442049"/>
                  </a:cubicBezTo>
                  <a:cubicBezTo>
                    <a:pt x="273078" y="1472860"/>
                    <a:pt x="266970" y="1527513"/>
                    <a:pt x="257974" y="1554502"/>
                  </a:cubicBezTo>
                  <a:lnTo>
                    <a:pt x="251359" y="1574347"/>
                  </a:lnTo>
                  <a:cubicBezTo>
                    <a:pt x="253564" y="1605216"/>
                    <a:pt x="252596" y="1636478"/>
                    <a:pt x="257974" y="1666955"/>
                  </a:cubicBezTo>
                  <a:cubicBezTo>
                    <a:pt x="260413" y="1680779"/>
                    <a:pt x="279787" y="1695025"/>
                    <a:pt x="291047" y="1700030"/>
                  </a:cubicBezTo>
                  <a:cubicBezTo>
                    <a:pt x="303790" y="1705694"/>
                    <a:pt x="317506" y="1708850"/>
                    <a:pt x="330736" y="1713260"/>
                  </a:cubicBezTo>
                  <a:lnTo>
                    <a:pt x="370424" y="1726489"/>
                  </a:lnTo>
                  <a:cubicBezTo>
                    <a:pt x="377039" y="1728694"/>
                    <a:pt x="384032" y="1729986"/>
                    <a:pt x="390268" y="1733104"/>
                  </a:cubicBezTo>
                  <a:cubicBezTo>
                    <a:pt x="399088" y="1737514"/>
                    <a:pt x="408166" y="1741442"/>
                    <a:pt x="416727" y="1746334"/>
                  </a:cubicBezTo>
                  <a:cubicBezTo>
                    <a:pt x="449944" y="1765316"/>
                    <a:pt x="423050" y="1755659"/>
                    <a:pt x="463030" y="1772794"/>
                  </a:cubicBezTo>
                  <a:cubicBezTo>
                    <a:pt x="469439" y="1775541"/>
                    <a:pt x="476259" y="1777204"/>
                    <a:pt x="482874" y="1779409"/>
                  </a:cubicBezTo>
                  <a:cubicBezTo>
                    <a:pt x="520493" y="1817028"/>
                    <a:pt x="484270" y="1786721"/>
                    <a:pt x="522562" y="1805868"/>
                  </a:cubicBezTo>
                  <a:cubicBezTo>
                    <a:pt x="573853" y="1831515"/>
                    <a:pt x="512372" y="1809086"/>
                    <a:pt x="562250" y="1825713"/>
                  </a:cubicBezTo>
                  <a:cubicBezTo>
                    <a:pt x="576116" y="1867310"/>
                    <a:pt x="571072" y="1843340"/>
                    <a:pt x="562250" y="1918322"/>
                  </a:cubicBezTo>
                  <a:cubicBezTo>
                    <a:pt x="554162" y="1987071"/>
                    <a:pt x="560046" y="1933755"/>
                    <a:pt x="549021" y="1977856"/>
                  </a:cubicBezTo>
                  <a:cubicBezTo>
                    <a:pt x="546294" y="1988763"/>
                    <a:pt x="544611" y="1999905"/>
                    <a:pt x="542406" y="2010930"/>
                  </a:cubicBezTo>
                  <a:cubicBezTo>
                    <a:pt x="544611" y="2028570"/>
                    <a:pt x="541801" y="2047604"/>
                    <a:pt x="549021" y="2063849"/>
                  </a:cubicBezTo>
                  <a:cubicBezTo>
                    <a:pt x="551853" y="2070221"/>
                    <a:pt x="562161" y="2068548"/>
                    <a:pt x="568865" y="2070464"/>
                  </a:cubicBezTo>
                  <a:cubicBezTo>
                    <a:pt x="584227" y="2074853"/>
                    <a:pt x="613622" y="2081421"/>
                    <a:pt x="628397" y="2083694"/>
                  </a:cubicBezTo>
                  <a:cubicBezTo>
                    <a:pt x="645967" y="2086397"/>
                    <a:pt x="663676" y="2088104"/>
                    <a:pt x="681315" y="2090309"/>
                  </a:cubicBezTo>
                  <a:cubicBezTo>
                    <a:pt x="696749" y="2088104"/>
                    <a:pt x="714465" y="2092065"/>
                    <a:pt x="727618" y="2083694"/>
                  </a:cubicBezTo>
                  <a:cubicBezTo>
                    <a:pt x="741032" y="2075158"/>
                    <a:pt x="754077" y="2044005"/>
                    <a:pt x="754077" y="2044005"/>
                  </a:cubicBezTo>
                  <a:cubicBezTo>
                    <a:pt x="770700" y="1994128"/>
                    <a:pt x="748277" y="2055604"/>
                    <a:pt x="773921" y="2004315"/>
                  </a:cubicBezTo>
                  <a:cubicBezTo>
                    <a:pt x="777039" y="1998079"/>
                    <a:pt x="776948" y="1990450"/>
                    <a:pt x="780535" y="1984471"/>
                  </a:cubicBezTo>
                  <a:cubicBezTo>
                    <a:pt x="804101" y="1945193"/>
                    <a:pt x="784295" y="2002469"/>
                    <a:pt x="806994" y="1951396"/>
                  </a:cubicBezTo>
                  <a:cubicBezTo>
                    <a:pt x="812658" y="1938653"/>
                    <a:pt x="815814" y="1924937"/>
                    <a:pt x="820224" y="1911707"/>
                  </a:cubicBezTo>
                  <a:lnTo>
                    <a:pt x="826838" y="1891862"/>
                  </a:lnTo>
                  <a:cubicBezTo>
                    <a:pt x="829043" y="1885247"/>
                    <a:pt x="831762" y="1878782"/>
                    <a:pt x="833453" y="1872017"/>
                  </a:cubicBezTo>
                  <a:lnTo>
                    <a:pt x="840068" y="1845558"/>
                  </a:lnTo>
                  <a:cubicBezTo>
                    <a:pt x="842273" y="1823508"/>
                    <a:pt x="846682" y="1801569"/>
                    <a:pt x="846682" y="1779409"/>
                  </a:cubicBezTo>
                  <a:cubicBezTo>
                    <a:pt x="846682" y="1752858"/>
                    <a:pt x="843577" y="1726348"/>
                    <a:pt x="840068" y="1700030"/>
                  </a:cubicBezTo>
                  <a:cubicBezTo>
                    <a:pt x="839147" y="1693118"/>
                    <a:pt x="835144" y="1686950"/>
                    <a:pt x="833453" y="1680185"/>
                  </a:cubicBezTo>
                  <a:cubicBezTo>
                    <a:pt x="830726" y="1669278"/>
                    <a:pt x="829043" y="1658136"/>
                    <a:pt x="826838" y="1647111"/>
                  </a:cubicBezTo>
                  <a:cubicBezTo>
                    <a:pt x="827823" y="1625439"/>
                    <a:pt x="828621" y="1504885"/>
                    <a:pt x="840068" y="1455278"/>
                  </a:cubicBezTo>
                  <a:cubicBezTo>
                    <a:pt x="843204" y="1441690"/>
                    <a:pt x="848887" y="1428819"/>
                    <a:pt x="853297" y="1415589"/>
                  </a:cubicBezTo>
                  <a:cubicBezTo>
                    <a:pt x="855502" y="1408974"/>
                    <a:pt x="856044" y="1401546"/>
                    <a:pt x="859912" y="1395744"/>
                  </a:cubicBezTo>
                  <a:cubicBezTo>
                    <a:pt x="864322" y="1389129"/>
                    <a:pt x="869912" y="1383165"/>
                    <a:pt x="873141" y="1375900"/>
                  </a:cubicBezTo>
                  <a:cubicBezTo>
                    <a:pt x="878805" y="1363156"/>
                    <a:pt x="886371" y="1336210"/>
                    <a:pt x="886371" y="1336210"/>
                  </a:cubicBezTo>
                  <a:cubicBezTo>
                    <a:pt x="898246" y="1264950"/>
                    <a:pt x="900229" y="1270468"/>
                    <a:pt x="886371" y="1164223"/>
                  </a:cubicBezTo>
                  <a:cubicBezTo>
                    <a:pt x="885343" y="1156340"/>
                    <a:pt x="876696" y="1151489"/>
                    <a:pt x="873141" y="1144378"/>
                  </a:cubicBezTo>
                  <a:cubicBezTo>
                    <a:pt x="870023" y="1138141"/>
                    <a:pt x="869644" y="1130770"/>
                    <a:pt x="866526" y="1124533"/>
                  </a:cubicBezTo>
                  <a:cubicBezTo>
                    <a:pt x="840880" y="1073240"/>
                    <a:pt x="863309" y="1134726"/>
                    <a:pt x="846682" y="1084844"/>
                  </a:cubicBezTo>
                  <a:cubicBezTo>
                    <a:pt x="862352" y="1069174"/>
                    <a:pt x="877165" y="1052632"/>
                    <a:pt x="899600" y="1045154"/>
                  </a:cubicBezTo>
                  <a:cubicBezTo>
                    <a:pt x="906215" y="1042949"/>
                    <a:pt x="912638" y="1040052"/>
                    <a:pt x="919444" y="1038540"/>
                  </a:cubicBezTo>
                  <a:cubicBezTo>
                    <a:pt x="946661" y="1032492"/>
                    <a:pt x="965732" y="1032531"/>
                    <a:pt x="992206" y="1025310"/>
                  </a:cubicBezTo>
                  <a:cubicBezTo>
                    <a:pt x="1005660" y="1021641"/>
                    <a:pt x="1020291" y="1019816"/>
                    <a:pt x="1031894" y="1012080"/>
                  </a:cubicBezTo>
                  <a:cubicBezTo>
                    <a:pt x="1056927" y="995390"/>
                    <a:pt x="1046117" y="1004471"/>
                    <a:pt x="1064968" y="985620"/>
                  </a:cubicBezTo>
                  <a:cubicBezTo>
                    <a:pt x="1082827" y="932037"/>
                    <a:pt x="1075374" y="962588"/>
                    <a:pt x="1064968" y="853322"/>
                  </a:cubicBezTo>
                  <a:cubicBezTo>
                    <a:pt x="1062402" y="826374"/>
                    <a:pt x="1060966" y="829476"/>
                    <a:pt x="1045123" y="813633"/>
                  </a:cubicBezTo>
                  <a:cubicBezTo>
                    <a:pt x="1042918" y="807018"/>
                    <a:pt x="1042096" y="799767"/>
                    <a:pt x="1038509" y="793788"/>
                  </a:cubicBezTo>
                  <a:cubicBezTo>
                    <a:pt x="1030205" y="779947"/>
                    <a:pt x="1017024" y="777630"/>
                    <a:pt x="1005435" y="767329"/>
                  </a:cubicBezTo>
                  <a:cubicBezTo>
                    <a:pt x="991451" y="754899"/>
                    <a:pt x="976125" y="743207"/>
                    <a:pt x="965747" y="727639"/>
                  </a:cubicBezTo>
                  <a:cubicBezTo>
                    <a:pt x="961337" y="721024"/>
                    <a:pt x="958139" y="713416"/>
                    <a:pt x="952518" y="707794"/>
                  </a:cubicBezTo>
                  <a:cubicBezTo>
                    <a:pt x="946897" y="702173"/>
                    <a:pt x="938882" y="699531"/>
                    <a:pt x="932674" y="694565"/>
                  </a:cubicBezTo>
                  <a:cubicBezTo>
                    <a:pt x="919208" y="683792"/>
                    <a:pt x="916038" y="676226"/>
                    <a:pt x="906215" y="661490"/>
                  </a:cubicBezTo>
                  <a:cubicBezTo>
                    <a:pt x="910625" y="654875"/>
                    <a:pt x="913823" y="647267"/>
                    <a:pt x="919444" y="641645"/>
                  </a:cubicBezTo>
                  <a:cubicBezTo>
                    <a:pt x="925065" y="636024"/>
                    <a:pt x="934322" y="634624"/>
                    <a:pt x="939288" y="628416"/>
                  </a:cubicBezTo>
                  <a:cubicBezTo>
                    <a:pt x="943644" y="622971"/>
                    <a:pt x="942785" y="614808"/>
                    <a:pt x="945903" y="608571"/>
                  </a:cubicBezTo>
                  <a:cubicBezTo>
                    <a:pt x="949458" y="601460"/>
                    <a:pt x="954722" y="595341"/>
                    <a:pt x="959132" y="588726"/>
                  </a:cubicBezTo>
                  <a:cubicBezTo>
                    <a:pt x="956927" y="540217"/>
                    <a:pt x="956390" y="491603"/>
                    <a:pt x="952518" y="443198"/>
                  </a:cubicBezTo>
                  <a:cubicBezTo>
                    <a:pt x="951962" y="436248"/>
                    <a:pt x="949021" y="429590"/>
                    <a:pt x="945903" y="423354"/>
                  </a:cubicBezTo>
                  <a:cubicBezTo>
                    <a:pt x="942348" y="416243"/>
                    <a:pt x="937640" y="409717"/>
                    <a:pt x="932674" y="403509"/>
                  </a:cubicBezTo>
                  <a:cubicBezTo>
                    <a:pt x="928778" y="398639"/>
                    <a:pt x="923854" y="394689"/>
                    <a:pt x="919444" y="390279"/>
                  </a:cubicBezTo>
                  <a:cubicBezTo>
                    <a:pt x="902817" y="340397"/>
                    <a:pt x="925246" y="401883"/>
                    <a:pt x="899600" y="350590"/>
                  </a:cubicBezTo>
                  <a:cubicBezTo>
                    <a:pt x="896482" y="344353"/>
                    <a:pt x="895190" y="337360"/>
                    <a:pt x="892985" y="330745"/>
                  </a:cubicBezTo>
                  <a:cubicBezTo>
                    <a:pt x="890780" y="284441"/>
                    <a:pt x="891490" y="237905"/>
                    <a:pt x="886371" y="191832"/>
                  </a:cubicBezTo>
                  <a:lnTo>
                    <a:pt x="866526" y="132298"/>
                  </a:lnTo>
                  <a:cubicBezTo>
                    <a:pt x="866524" y="132293"/>
                    <a:pt x="853300" y="92612"/>
                    <a:pt x="853297" y="92608"/>
                  </a:cubicBezTo>
                  <a:cubicBezTo>
                    <a:pt x="843473" y="77872"/>
                    <a:pt x="840304" y="70307"/>
                    <a:pt x="826838" y="59534"/>
                  </a:cubicBezTo>
                  <a:cubicBezTo>
                    <a:pt x="820630" y="54568"/>
                    <a:pt x="813609" y="50714"/>
                    <a:pt x="806994" y="46304"/>
                  </a:cubicBezTo>
                  <a:cubicBezTo>
                    <a:pt x="802584" y="39689"/>
                    <a:pt x="800507" y="30673"/>
                    <a:pt x="793765" y="26459"/>
                  </a:cubicBezTo>
                  <a:cubicBezTo>
                    <a:pt x="781940" y="19068"/>
                    <a:pt x="765680" y="20965"/>
                    <a:pt x="754077" y="13230"/>
                  </a:cubicBezTo>
                  <a:lnTo>
                    <a:pt x="734232" y="0"/>
                  </a:lnTo>
                  <a:lnTo>
                    <a:pt x="608553" y="6615"/>
                  </a:lnTo>
                  <a:close/>
                </a:path>
              </a:pathLst>
            </a:cu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grpSp>
      <p:sp>
        <p:nvSpPr>
          <p:cNvPr id="111" name="Rectangle 110"/>
          <p:cNvSpPr/>
          <p:nvPr/>
        </p:nvSpPr>
        <p:spPr bwMode="auto">
          <a:xfrm>
            <a:off x="4298372" y="3581688"/>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32" name="Right Arrow 131"/>
          <p:cNvSpPr/>
          <p:nvPr/>
        </p:nvSpPr>
        <p:spPr bwMode="auto">
          <a:xfrm>
            <a:off x="3119665" y="5695756"/>
            <a:ext cx="1366310" cy="135197"/>
          </a:xfrm>
          <a:prstGeom prst="rightArrow">
            <a:avLst/>
          </a:prstGeom>
          <a:solidFill>
            <a:schemeClr val="accent3">
              <a:lumMod val="50000"/>
            </a:schemeClr>
          </a:solidFill>
          <a:ln>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cxnSp>
        <p:nvCxnSpPr>
          <p:cNvPr id="147" name="Straight Arrow Connector 146"/>
          <p:cNvCxnSpPr/>
          <p:nvPr/>
        </p:nvCxnSpPr>
        <p:spPr bwMode="auto">
          <a:xfrm rot="20700000">
            <a:off x="4561861" y="4040451"/>
            <a:ext cx="415636" cy="641114"/>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51" name="Rectangle 150"/>
          <p:cNvSpPr/>
          <p:nvPr/>
        </p:nvSpPr>
        <p:spPr bwMode="auto">
          <a:xfrm>
            <a:off x="7727853" y="3547472"/>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cxnSp>
        <p:nvCxnSpPr>
          <p:cNvPr id="153" name="Straight Arrow Connector 152"/>
          <p:cNvCxnSpPr>
            <a:stCxn id="151" idx="3"/>
          </p:cNvCxnSpPr>
          <p:nvPr/>
        </p:nvCxnSpPr>
        <p:spPr bwMode="auto">
          <a:xfrm>
            <a:off x="7924126" y="3937131"/>
            <a:ext cx="392313"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55" name="Straight Arrow Connector 154"/>
          <p:cNvCxnSpPr/>
          <p:nvPr/>
        </p:nvCxnSpPr>
        <p:spPr bwMode="auto">
          <a:xfrm flipV="1">
            <a:off x="6719443" y="4219222"/>
            <a:ext cx="1008410" cy="889929"/>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56" name="Straight Arrow Connector 155"/>
          <p:cNvCxnSpPr/>
          <p:nvPr/>
        </p:nvCxnSpPr>
        <p:spPr bwMode="auto">
          <a:xfrm>
            <a:off x="6719443" y="2730138"/>
            <a:ext cx="1008410" cy="96478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57" name="Rectangle 156"/>
          <p:cNvSpPr/>
          <p:nvPr/>
        </p:nvSpPr>
        <p:spPr>
          <a:xfrm>
            <a:off x="7343237" y="4401264"/>
            <a:ext cx="1626086" cy="707886"/>
          </a:xfrm>
          <a:prstGeom prst="rect">
            <a:avLst/>
          </a:prstGeom>
        </p:spPr>
        <p:txBody>
          <a:bodyPr wrap="none">
            <a:spAutoFit/>
          </a:bodyPr>
          <a:lstStyle/>
          <a:p>
            <a:pPr algn="ctr"/>
            <a:r>
              <a:rPr lang="en-US" altLang="zh-CN" sz="2000" dirty="0"/>
              <a:t>Point-wise</a:t>
            </a:r>
            <a:r>
              <a:rPr lang="zh-CN" altLang="en-US" sz="2000" dirty="0"/>
              <a:t> </a:t>
            </a:r>
            <a:endParaRPr lang="en-US" altLang="zh-CN" sz="2000" dirty="0"/>
          </a:p>
          <a:p>
            <a:pPr algn="ctr"/>
            <a:r>
              <a:rPr lang="en-US" altLang="zh-CN" sz="2000" dirty="0"/>
              <a:t>multiplication</a:t>
            </a:r>
            <a:endParaRPr lang="en-US" sz="2000" dirty="0"/>
          </a:p>
        </p:txBody>
      </p:sp>
      <p:sp>
        <p:nvSpPr>
          <p:cNvPr id="158" name="Rectangle 157"/>
          <p:cNvSpPr/>
          <p:nvPr/>
        </p:nvSpPr>
        <p:spPr>
          <a:xfrm>
            <a:off x="4560889" y="1232483"/>
            <a:ext cx="2158554" cy="1960645"/>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159" name="TextBox 158"/>
          <p:cNvSpPr txBox="1"/>
          <p:nvPr/>
        </p:nvSpPr>
        <p:spPr>
          <a:xfrm>
            <a:off x="4916350" y="1951000"/>
            <a:ext cx="1450396" cy="492443"/>
          </a:xfrm>
          <a:prstGeom prst="rect">
            <a:avLst/>
          </a:prstGeom>
          <a:noFill/>
        </p:spPr>
        <p:txBody>
          <a:bodyPr wrap="square" rtlCol="0">
            <a:spAutoFit/>
          </a:bodyPr>
          <a:lstStyle/>
          <a:p>
            <a:pPr algn="r"/>
            <a:r>
              <a:rPr lang="en-US" sz="2600" b="1" dirty="0">
                <a:solidFill>
                  <a:schemeClr val="bg1"/>
                </a:solidFill>
              </a:rPr>
              <a:t>Q-Model</a:t>
            </a:r>
          </a:p>
        </p:txBody>
      </p:sp>
      <p:sp>
        <p:nvSpPr>
          <p:cNvPr id="105" name="Rectangle 104"/>
          <p:cNvSpPr/>
          <p:nvPr/>
        </p:nvSpPr>
        <p:spPr>
          <a:xfrm>
            <a:off x="4560889" y="4612198"/>
            <a:ext cx="2158554" cy="1960645"/>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36"/>
          </a:p>
        </p:txBody>
      </p:sp>
      <p:sp>
        <p:nvSpPr>
          <p:cNvPr id="107" name="TextBox 106"/>
          <p:cNvSpPr txBox="1"/>
          <p:nvPr/>
        </p:nvSpPr>
        <p:spPr>
          <a:xfrm>
            <a:off x="4650459" y="5377699"/>
            <a:ext cx="1977543" cy="492443"/>
          </a:xfrm>
          <a:prstGeom prst="rect">
            <a:avLst/>
          </a:prstGeom>
          <a:noFill/>
        </p:spPr>
        <p:txBody>
          <a:bodyPr wrap="square" rtlCol="0">
            <a:spAutoFit/>
          </a:bodyPr>
          <a:lstStyle/>
          <a:p>
            <a:pPr algn="r"/>
            <a:r>
              <a:rPr lang="en-US" sz="2600" b="1" dirty="0" smtClean="0">
                <a:solidFill>
                  <a:schemeClr val="bg1"/>
                </a:solidFill>
              </a:rPr>
              <a:t>Tuple-Model</a:t>
            </a:r>
            <a:endParaRPr lang="en-US" sz="2600" b="1" dirty="0">
              <a:solidFill>
                <a:schemeClr val="bg1"/>
              </a:solidFill>
            </a:endParaRPr>
          </a:p>
        </p:txBody>
      </p:sp>
      <p:cxnSp>
        <p:nvCxnSpPr>
          <p:cNvPr id="108" name="Straight Arrow Connector 107"/>
          <p:cNvCxnSpPr/>
          <p:nvPr/>
        </p:nvCxnSpPr>
        <p:spPr bwMode="auto">
          <a:xfrm rot="15600000">
            <a:off x="4591887" y="3176675"/>
            <a:ext cx="415636" cy="641114"/>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10" name="Right Arrow 109"/>
          <p:cNvSpPr/>
          <p:nvPr/>
        </p:nvSpPr>
        <p:spPr bwMode="auto">
          <a:xfrm>
            <a:off x="3081620" y="1952265"/>
            <a:ext cx="1366310" cy="135197"/>
          </a:xfrm>
          <a:prstGeom prst="rightArrow">
            <a:avLst/>
          </a:prstGeom>
          <a:solidFill>
            <a:schemeClr val="accent3">
              <a:lumMod val="50000"/>
            </a:schemeClr>
          </a:solidFill>
          <a:ln>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4" name="Rectangle 3"/>
          <p:cNvSpPr/>
          <p:nvPr/>
        </p:nvSpPr>
        <p:spPr>
          <a:xfrm>
            <a:off x="198971" y="5511090"/>
            <a:ext cx="2882649" cy="492443"/>
          </a:xfrm>
          <a:prstGeom prst="rect">
            <a:avLst/>
          </a:prstGeom>
        </p:spPr>
        <p:txBody>
          <a:bodyPr wrap="none">
            <a:spAutoFit/>
          </a:bodyPr>
          <a:lstStyle/>
          <a:p>
            <a:pPr algn="ctr"/>
            <a:r>
              <a:rPr lang="en-US" sz="2600" dirty="0"/>
              <a:t>&lt;</a:t>
            </a:r>
            <a:r>
              <a:rPr lang="en-US" sz="2600" i="1" dirty="0">
                <a:solidFill>
                  <a:srgbClr val="0070C0"/>
                </a:solidFill>
              </a:rPr>
              <a:t>girl</a:t>
            </a:r>
            <a:r>
              <a:rPr lang="en-US" sz="2600" i="1" dirty="0"/>
              <a:t>, walking, </a:t>
            </a:r>
            <a:r>
              <a:rPr lang="en-US" sz="2600" i="1" dirty="0">
                <a:solidFill>
                  <a:srgbClr val="FF0000"/>
                </a:solidFill>
              </a:rPr>
              <a:t>bike</a:t>
            </a:r>
            <a:r>
              <a:rPr lang="en-US" sz="2600" i="1" dirty="0"/>
              <a:t>&gt;</a:t>
            </a:r>
          </a:p>
        </p:txBody>
      </p:sp>
      <p:sp>
        <p:nvSpPr>
          <p:cNvPr id="113" name="Title 1"/>
          <p:cNvSpPr>
            <a:spLocks noGrp="1"/>
          </p:cNvSpPr>
          <p:nvPr>
            <p:ph type="title"/>
          </p:nvPr>
        </p:nvSpPr>
        <p:spPr>
          <a:xfrm>
            <a:off x="457200" y="274638"/>
            <a:ext cx="8229600" cy="1143000"/>
          </a:xfrm>
        </p:spPr>
        <p:txBody>
          <a:bodyPr/>
          <a:lstStyle/>
          <a:p>
            <a:r>
              <a:rPr lang="en-US" dirty="0" smtClean="0"/>
              <a:t>Model</a:t>
            </a:r>
            <a:endParaRPr lang="en-US" dirty="0"/>
          </a:p>
        </p:txBody>
      </p:sp>
    </p:spTree>
    <p:extLst>
      <p:ext uri="{BB962C8B-B14F-4D97-AF65-F5344CB8AC3E}">
        <p14:creationId xmlns:p14="http://schemas.microsoft.com/office/powerpoint/2010/main" val="4275677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Q-model</a:t>
            </a:r>
            <a:endParaRPr lang="en-IN" dirty="0"/>
          </a:p>
        </p:txBody>
      </p:sp>
      <p:sp>
        <p:nvSpPr>
          <p:cNvPr id="46" name="TextBox 45"/>
          <p:cNvSpPr txBox="1"/>
          <p:nvPr/>
        </p:nvSpPr>
        <p:spPr>
          <a:xfrm>
            <a:off x="1002510" y="2099738"/>
            <a:ext cx="2670458" cy="892552"/>
          </a:xfrm>
          <a:prstGeom prst="rect">
            <a:avLst/>
          </a:prstGeom>
          <a:noFill/>
        </p:spPr>
        <p:txBody>
          <a:bodyPr wrap="square" rtlCol="0">
            <a:spAutoFit/>
          </a:bodyPr>
          <a:lstStyle/>
          <a:p>
            <a:pPr algn="ctr"/>
            <a:r>
              <a:rPr lang="en-US" sz="2600" i="1" dirty="0"/>
              <a:t>Is the girl walking the bike?</a:t>
            </a:r>
          </a:p>
        </p:txBody>
      </p:sp>
      <p:sp>
        <p:nvSpPr>
          <p:cNvPr id="47" name="Rectangle 46"/>
          <p:cNvSpPr/>
          <p:nvPr/>
        </p:nvSpPr>
        <p:spPr>
          <a:xfrm>
            <a:off x="4427031" y="2099738"/>
            <a:ext cx="948245" cy="70043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LSTM</a:t>
            </a:r>
            <a:endParaRPr lang="en-IN" sz="2000" dirty="0">
              <a:solidFill>
                <a:schemeClr val="bg1"/>
              </a:solidFill>
            </a:endParaRPr>
          </a:p>
        </p:txBody>
      </p:sp>
      <p:sp>
        <p:nvSpPr>
          <p:cNvPr id="48" name="Rectangle 47"/>
          <p:cNvSpPr/>
          <p:nvPr/>
        </p:nvSpPr>
        <p:spPr bwMode="auto">
          <a:xfrm>
            <a:off x="5846668" y="2068753"/>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49" name="Rectangle 48"/>
          <p:cNvSpPr/>
          <p:nvPr/>
        </p:nvSpPr>
        <p:spPr>
          <a:xfrm>
            <a:off x="5206466" y="2839712"/>
            <a:ext cx="1517933" cy="523220"/>
          </a:xfrm>
          <a:prstGeom prst="rect">
            <a:avLst/>
          </a:prstGeom>
        </p:spPr>
        <p:txBody>
          <a:bodyPr wrap="square" lIns="0" rIns="0">
            <a:spAutoFit/>
          </a:bodyPr>
          <a:lstStyle/>
          <a:p>
            <a:pPr algn="ctr"/>
            <a:r>
              <a:rPr lang="en-US" altLang="zh-CN" sz="1400" dirty="0"/>
              <a:t>Hidden Representation</a:t>
            </a:r>
            <a:endParaRPr lang="en-US" sz="1400" dirty="0"/>
          </a:p>
        </p:txBody>
      </p:sp>
      <p:cxnSp>
        <p:nvCxnSpPr>
          <p:cNvPr id="51" name="Straight Arrow Connector 50"/>
          <p:cNvCxnSpPr/>
          <p:nvPr/>
        </p:nvCxnSpPr>
        <p:spPr bwMode="auto">
          <a:xfrm>
            <a:off x="5375276" y="2458724"/>
            <a:ext cx="471393"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52" name="Straight Arrow Connector 51"/>
          <p:cNvCxnSpPr>
            <a:stCxn id="48" idx="3"/>
          </p:cNvCxnSpPr>
          <p:nvPr/>
        </p:nvCxnSpPr>
        <p:spPr bwMode="auto">
          <a:xfrm>
            <a:off x="6042944" y="2458414"/>
            <a:ext cx="681088" cy="641114"/>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53" name="Straight Arrow Connector 52"/>
          <p:cNvCxnSpPr/>
          <p:nvPr/>
        </p:nvCxnSpPr>
        <p:spPr bwMode="auto">
          <a:xfrm flipV="1">
            <a:off x="6042944" y="3291640"/>
            <a:ext cx="681088" cy="710877"/>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54" name="Rectangle 53"/>
          <p:cNvSpPr/>
          <p:nvPr/>
        </p:nvSpPr>
        <p:spPr bwMode="auto">
          <a:xfrm>
            <a:off x="6724029" y="2804650"/>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55" name="Rectangle 54"/>
          <p:cNvSpPr/>
          <p:nvPr/>
        </p:nvSpPr>
        <p:spPr>
          <a:xfrm>
            <a:off x="6181749" y="3566432"/>
            <a:ext cx="1194622" cy="523220"/>
          </a:xfrm>
          <a:prstGeom prst="rect">
            <a:avLst/>
          </a:prstGeom>
        </p:spPr>
        <p:txBody>
          <a:bodyPr wrap="none">
            <a:spAutoFit/>
          </a:bodyPr>
          <a:lstStyle/>
          <a:p>
            <a:pPr algn="ctr"/>
            <a:r>
              <a:rPr lang="en-US" altLang="zh-CN" sz="1400" dirty="0"/>
              <a:t>Point-wise</a:t>
            </a:r>
            <a:r>
              <a:rPr lang="zh-CN" altLang="en-US" sz="1400" dirty="0"/>
              <a:t> </a:t>
            </a:r>
            <a:endParaRPr lang="en-US" altLang="zh-CN" sz="1400" dirty="0"/>
          </a:p>
          <a:p>
            <a:pPr algn="ctr"/>
            <a:r>
              <a:rPr lang="en-US" altLang="zh-CN" sz="1400" dirty="0"/>
              <a:t>multiplication</a:t>
            </a:r>
            <a:endParaRPr lang="en-US" sz="1400" dirty="0"/>
          </a:p>
        </p:txBody>
      </p:sp>
      <p:sp>
        <p:nvSpPr>
          <p:cNvPr id="56" name="Rectangle 55"/>
          <p:cNvSpPr/>
          <p:nvPr/>
        </p:nvSpPr>
        <p:spPr bwMode="auto">
          <a:xfrm>
            <a:off x="7599137" y="2800177"/>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cxnSp>
        <p:nvCxnSpPr>
          <p:cNvPr id="81" name="Straight Arrow Connector 80"/>
          <p:cNvCxnSpPr>
            <a:stCxn id="54" idx="3"/>
            <a:endCxn id="56" idx="1"/>
          </p:cNvCxnSpPr>
          <p:nvPr/>
        </p:nvCxnSpPr>
        <p:spPr bwMode="auto">
          <a:xfrm flipV="1">
            <a:off x="6920302" y="3189836"/>
            <a:ext cx="678835" cy="447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87" name="Rectangle 86"/>
          <p:cNvSpPr/>
          <p:nvPr/>
        </p:nvSpPr>
        <p:spPr bwMode="auto">
          <a:xfrm>
            <a:off x="8463871" y="2804650"/>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cxnSp>
        <p:nvCxnSpPr>
          <p:cNvPr id="88" name="Straight Arrow Connector 87"/>
          <p:cNvCxnSpPr>
            <a:stCxn id="56" idx="3"/>
            <a:endCxn id="87" idx="1"/>
          </p:cNvCxnSpPr>
          <p:nvPr/>
        </p:nvCxnSpPr>
        <p:spPr bwMode="auto">
          <a:xfrm>
            <a:off x="7795410" y="3189836"/>
            <a:ext cx="668461" cy="447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91" name="Rectangle 90"/>
          <p:cNvSpPr/>
          <p:nvPr/>
        </p:nvSpPr>
        <p:spPr>
          <a:xfrm>
            <a:off x="8177442" y="3579495"/>
            <a:ext cx="782522" cy="307777"/>
          </a:xfrm>
          <a:prstGeom prst="rect">
            <a:avLst/>
          </a:prstGeom>
        </p:spPr>
        <p:txBody>
          <a:bodyPr wrap="none">
            <a:spAutoFit/>
          </a:bodyPr>
          <a:lstStyle/>
          <a:p>
            <a:pPr algn="ctr"/>
            <a:r>
              <a:rPr lang="en-US" altLang="zh-CN" sz="1400" dirty="0" err="1"/>
              <a:t>Softmax</a:t>
            </a:r>
            <a:endParaRPr lang="en-US" sz="1400" dirty="0"/>
          </a:p>
        </p:txBody>
      </p:sp>
      <p:cxnSp>
        <p:nvCxnSpPr>
          <p:cNvPr id="94" name="Straight Arrow Connector 93"/>
          <p:cNvCxnSpPr/>
          <p:nvPr/>
        </p:nvCxnSpPr>
        <p:spPr bwMode="auto">
          <a:xfrm>
            <a:off x="3672968" y="2460698"/>
            <a:ext cx="754063"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04" name="Rectangle 103"/>
          <p:cNvSpPr/>
          <p:nvPr/>
        </p:nvSpPr>
        <p:spPr bwMode="auto">
          <a:xfrm>
            <a:off x="5851889" y="3711506"/>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05" name="Rectangle 104"/>
          <p:cNvSpPr/>
          <p:nvPr/>
        </p:nvSpPr>
        <p:spPr>
          <a:xfrm>
            <a:off x="5719891" y="3408403"/>
            <a:ext cx="458779" cy="307777"/>
          </a:xfrm>
          <a:prstGeom prst="rect">
            <a:avLst/>
          </a:prstGeom>
        </p:spPr>
        <p:txBody>
          <a:bodyPr wrap="none">
            <a:spAutoFit/>
          </a:bodyPr>
          <a:lstStyle/>
          <a:p>
            <a:pPr algn="ctr"/>
            <a:r>
              <a:rPr lang="en-US" altLang="zh-CN" sz="1400" dirty="0"/>
              <a:t>256</a:t>
            </a:r>
            <a:endParaRPr lang="en-US" sz="1400" dirty="0"/>
          </a:p>
        </p:txBody>
      </p:sp>
      <p:sp>
        <p:nvSpPr>
          <p:cNvPr id="110" name="Rectangle 109"/>
          <p:cNvSpPr/>
          <p:nvPr/>
        </p:nvSpPr>
        <p:spPr>
          <a:xfrm>
            <a:off x="7297905" y="3562292"/>
            <a:ext cx="893496" cy="523220"/>
          </a:xfrm>
          <a:prstGeom prst="rect">
            <a:avLst/>
          </a:prstGeom>
        </p:spPr>
        <p:txBody>
          <a:bodyPr wrap="square" lIns="0" rIns="0">
            <a:spAutoFit/>
          </a:bodyPr>
          <a:lstStyle/>
          <a:p>
            <a:pPr algn="ctr"/>
            <a:r>
              <a:rPr lang="en-US" altLang="zh-CN" sz="1400" dirty="0"/>
              <a:t>Fully-Connected</a:t>
            </a:r>
            <a:endParaRPr lang="en-US" sz="1400" dirty="0"/>
          </a:p>
        </p:txBody>
      </p:sp>
      <p:sp>
        <p:nvSpPr>
          <p:cNvPr id="111" name="Rectangle 110"/>
          <p:cNvSpPr/>
          <p:nvPr/>
        </p:nvSpPr>
        <p:spPr>
          <a:xfrm>
            <a:off x="5487986" y="4469427"/>
            <a:ext cx="1043442" cy="523220"/>
          </a:xfrm>
          <a:prstGeom prst="rect">
            <a:avLst/>
          </a:prstGeom>
        </p:spPr>
        <p:txBody>
          <a:bodyPr wrap="square" lIns="0" rIns="0">
            <a:spAutoFit/>
          </a:bodyPr>
          <a:lstStyle/>
          <a:p>
            <a:pPr algn="ctr"/>
            <a:r>
              <a:rPr lang="en-US" altLang="zh-CN" sz="1400" dirty="0"/>
              <a:t>Fully-Connected</a:t>
            </a:r>
            <a:endParaRPr lang="en-US" sz="1400" dirty="0"/>
          </a:p>
        </p:txBody>
      </p:sp>
      <p:cxnSp>
        <p:nvCxnSpPr>
          <p:cNvPr id="113" name="Straight Arrow Connector 112"/>
          <p:cNvCxnSpPr>
            <a:stCxn id="128" idx="3"/>
            <a:endCxn id="104" idx="1"/>
          </p:cNvCxnSpPr>
          <p:nvPr/>
        </p:nvCxnSpPr>
        <p:spPr bwMode="auto">
          <a:xfrm flipV="1">
            <a:off x="5233369" y="4101165"/>
            <a:ext cx="618520" cy="163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18" name="Right Arrow 117"/>
          <p:cNvSpPr/>
          <p:nvPr/>
        </p:nvSpPr>
        <p:spPr bwMode="auto">
          <a:xfrm>
            <a:off x="3381546" y="4135900"/>
            <a:ext cx="1645726" cy="145786"/>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19" name="TextBox 118"/>
          <p:cNvSpPr txBox="1"/>
          <p:nvPr/>
        </p:nvSpPr>
        <p:spPr>
          <a:xfrm>
            <a:off x="3300109" y="3545309"/>
            <a:ext cx="1841835" cy="646331"/>
          </a:xfrm>
          <a:prstGeom prst="rect">
            <a:avLst/>
          </a:prstGeom>
          <a:noFill/>
        </p:spPr>
        <p:txBody>
          <a:bodyPr wrap="square" rtlCol="0">
            <a:spAutoFit/>
          </a:bodyPr>
          <a:lstStyle/>
          <a:p>
            <a:pPr algn="ctr"/>
            <a:r>
              <a:rPr lang="en-US" dirty="0"/>
              <a:t>Attention-based features</a:t>
            </a:r>
          </a:p>
        </p:txBody>
      </p:sp>
      <p:grpSp>
        <p:nvGrpSpPr>
          <p:cNvPr id="120" name="Group 119"/>
          <p:cNvGrpSpPr/>
          <p:nvPr/>
        </p:nvGrpSpPr>
        <p:grpSpPr>
          <a:xfrm>
            <a:off x="981399" y="3490531"/>
            <a:ext cx="2400146" cy="1501439"/>
            <a:chOff x="127000" y="889000"/>
            <a:chExt cx="8890000" cy="5080000"/>
          </a:xfrm>
        </p:grpSpPr>
        <p:pic>
          <p:nvPicPr>
            <p:cNvPr id="121" name="Picture 120"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889000"/>
              <a:ext cx="8890000" cy="5080000"/>
            </a:xfrm>
            <a:prstGeom prst="rect">
              <a:avLst/>
            </a:prstGeom>
          </p:spPr>
        </p:pic>
        <p:sp>
          <p:nvSpPr>
            <p:cNvPr id="122" name="Freeform 121"/>
            <p:cNvSpPr/>
            <p:nvPr/>
          </p:nvSpPr>
          <p:spPr>
            <a:xfrm>
              <a:off x="6085527" y="3128849"/>
              <a:ext cx="906214" cy="1528042"/>
            </a:xfrm>
            <a:custGeom>
              <a:avLst/>
              <a:gdLst>
                <a:gd name="connsiteX0" fmla="*/ 780535 w 906214"/>
                <a:gd name="connsiteY0" fmla="*/ 13230 h 1528042"/>
                <a:gd name="connsiteX1" fmla="*/ 509332 w 906214"/>
                <a:gd name="connsiteY1" fmla="*/ 6615 h 1528042"/>
                <a:gd name="connsiteX2" fmla="*/ 244744 w 906214"/>
                <a:gd name="connsiteY2" fmla="*/ 0 h 1528042"/>
                <a:gd name="connsiteX3" fmla="*/ 79376 w 906214"/>
                <a:gd name="connsiteY3" fmla="*/ 6615 h 1528042"/>
                <a:gd name="connsiteX4" fmla="*/ 46303 w 906214"/>
                <a:gd name="connsiteY4" fmla="*/ 13230 h 1528042"/>
                <a:gd name="connsiteX5" fmla="*/ 26459 w 906214"/>
                <a:gd name="connsiteY5" fmla="*/ 26459 h 1528042"/>
                <a:gd name="connsiteX6" fmla="*/ 0 w 906214"/>
                <a:gd name="connsiteY6" fmla="*/ 59534 h 1528042"/>
                <a:gd name="connsiteX7" fmla="*/ 6614 w 906214"/>
                <a:gd name="connsiteY7" fmla="*/ 119068 h 1528042"/>
                <a:gd name="connsiteX8" fmla="*/ 19844 w 906214"/>
                <a:gd name="connsiteY8" fmla="*/ 132298 h 1528042"/>
                <a:gd name="connsiteX9" fmla="*/ 59532 w 906214"/>
                <a:gd name="connsiteY9" fmla="*/ 152143 h 1528042"/>
                <a:gd name="connsiteX10" fmla="*/ 277817 w 906214"/>
                <a:gd name="connsiteY10" fmla="*/ 145528 h 1528042"/>
                <a:gd name="connsiteX11" fmla="*/ 403497 w 906214"/>
                <a:gd name="connsiteY11" fmla="*/ 145528 h 1528042"/>
                <a:gd name="connsiteX12" fmla="*/ 410111 w 906214"/>
                <a:gd name="connsiteY12" fmla="*/ 165372 h 1528042"/>
                <a:gd name="connsiteX13" fmla="*/ 396882 w 906214"/>
                <a:gd name="connsiteY13" fmla="*/ 304285 h 1528042"/>
                <a:gd name="connsiteX14" fmla="*/ 390267 w 906214"/>
                <a:gd name="connsiteY14" fmla="*/ 429968 h 1528042"/>
                <a:gd name="connsiteX15" fmla="*/ 370423 w 906214"/>
                <a:gd name="connsiteY15" fmla="*/ 469658 h 1528042"/>
                <a:gd name="connsiteX16" fmla="*/ 350579 w 906214"/>
                <a:gd name="connsiteY16" fmla="*/ 489503 h 1528042"/>
                <a:gd name="connsiteX17" fmla="*/ 337350 w 906214"/>
                <a:gd name="connsiteY17" fmla="*/ 509347 h 1528042"/>
                <a:gd name="connsiteX18" fmla="*/ 304276 w 906214"/>
                <a:gd name="connsiteY18" fmla="*/ 535807 h 1528042"/>
                <a:gd name="connsiteX19" fmla="*/ 291047 w 906214"/>
                <a:gd name="connsiteY19" fmla="*/ 555652 h 1528042"/>
                <a:gd name="connsiteX20" fmla="*/ 271203 w 906214"/>
                <a:gd name="connsiteY20" fmla="*/ 562267 h 1528042"/>
                <a:gd name="connsiteX21" fmla="*/ 264588 w 906214"/>
                <a:gd name="connsiteY21" fmla="*/ 582111 h 1528042"/>
                <a:gd name="connsiteX22" fmla="*/ 251358 w 906214"/>
                <a:gd name="connsiteY22" fmla="*/ 595341 h 1528042"/>
                <a:gd name="connsiteX23" fmla="*/ 211670 w 906214"/>
                <a:gd name="connsiteY23" fmla="*/ 648260 h 1528042"/>
                <a:gd name="connsiteX24" fmla="*/ 191826 w 906214"/>
                <a:gd name="connsiteY24" fmla="*/ 707794 h 1528042"/>
                <a:gd name="connsiteX25" fmla="*/ 185211 w 906214"/>
                <a:gd name="connsiteY25" fmla="*/ 727639 h 1528042"/>
                <a:gd name="connsiteX26" fmla="*/ 178597 w 906214"/>
                <a:gd name="connsiteY26" fmla="*/ 767328 h 1528042"/>
                <a:gd name="connsiteX27" fmla="*/ 165367 w 906214"/>
                <a:gd name="connsiteY27" fmla="*/ 807018 h 1528042"/>
                <a:gd name="connsiteX28" fmla="*/ 158753 w 906214"/>
                <a:gd name="connsiteY28" fmla="*/ 826863 h 1528042"/>
                <a:gd name="connsiteX29" fmla="*/ 152138 w 906214"/>
                <a:gd name="connsiteY29" fmla="*/ 859937 h 1528042"/>
                <a:gd name="connsiteX30" fmla="*/ 138908 w 906214"/>
                <a:gd name="connsiteY30" fmla="*/ 959161 h 1528042"/>
                <a:gd name="connsiteX31" fmla="*/ 132294 w 906214"/>
                <a:gd name="connsiteY31" fmla="*/ 1137763 h 1528042"/>
                <a:gd name="connsiteX32" fmla="*/ 138908 w 906214"/>
                <a:gd name="connsiteY32" fmla="*/ 1197297 h 1528042"/>
                <a:gd name="connsiteX33" fmla="*/ 145523 w 906214"/>
                <a:gd name="connsiteY33" fmla="*/ 1217142 h 1528042"/>
                <a:gd name="connsiteX34" fmla="*/ 152138 w 906214"/>
                <a:gd name="connsiteY34" fmla="*/ 1243601 h 1528042"/>
                <a:gd name="connsiteX35" fmla="*/ 165367 w 906214"/>
                <a:gd name="connsiteY35" fmla="*/ 1289906 h 1528042"/>
                <a:gd name="connsiteX36" fmla="*/ 171982 w 906214"/>
                <a:gd name="connsiteY36" fmla="*/ 1322980 h 1528042"/>
                <a:gd name="connsiteX37" fmla="*/ 185211 w 906214"/>
                <a:gd name="connsiteY37" fmla="*/ 1375899 h 1528042"/>
                <a:gd name="connsiteX38" fmla="*/ 191826 w 906214"/>
                <a:gd name="connsiteY38" fmla="*/ 1408974 h 1528042"/>
                <a:gd name="connsiteX39" fmla="*/ 205056 w 906214"/>
                <a:gd name="connsiteY39" fmla="*/ 1448663 h 1528042"/>
                <a:gd name="connsiteX40" fmla="*/ 211670 w 906214"/>
                <a:gd name="connsiteY40" fmla="*/ 1468508 h 1528042"/>
                <a:gd name="connsiteX41" fmla="*/ 224900 w 906214"/>
                <a:gd name="connsiteY41" fmla="*/ 1481738 h 1528042"/>
                <a:gd name="connsiteX42" fmla="*/ 238129 w 906214"/>
                <a:gd name="connsiteY42" fmla="*/ 1501583 h 1528042"/>
                <a:gd name="connsiteX43" fmla="*/ 257973 w 906214"/>
                <a:gd name="connsiteY43" fmla="*/ 1508198 h 1528042"/>
                <a:gd name="connsiteX44" fmla="*/ 310891 w 906214"/>
                <a:gd name="connsiteY44" fmla="*/ 1528042 h 1528042"/>
                <a:gd name="connsiteX45" fmla="*/ 410111 w 906214"/>
                <a:gd name="connsiteY45" fmla="*/ 1514812 h 1528042"/>
                <a:gd name="connsiteX46" fmla="*/ 449800 w 906214"/>
                <a:gd name="connsiteY46" fmla="*/ 1488353 h 1528042"/>
                <a:gd name="connsiteX47" fmla="*/ 496102 w 906214"/>
                <a:gd name="connsiteY47" fmla="*/ 1435434 h 1528042"/>
                <a:gd name="connsiteX48" fmla="*/ 529176 w 906214"/>
                <a:gd name="connsiteY48" fmla="*/ 1336210 h 1528042"/>
                <a:gd name="connsiteX49" fmla="*/ 542405 w 906214"/>
                <a:gd name="connsiteY49" fmla="*/ 1296521 h 1528042"/>
                <a:gd name="connsiteX50" fmla="*/ 549020 w 906214"/>
                <a:gd name="connsiteY50" fmla="*/ 1256831 h 1528042"/>
                <a:gd name="connsiteX51" fmla="*/ 562249 w 906214"/>
                <a:gd name="connsiteY51" fmla="*/ 1144378 h 1528042"/>
                <a:gd name="connsiteX52" fmla="*/ 568864 w 906214"/>
                <a:gd name="connsiteY52" fmla="*/ 1117918 h 1528042"/>
                <a:gd name="connsiteX53" fmla="*/ 575479 w 906214"/>
                <a:gd name="connsiteY53" fmla="*/ 1064999 h 1528042"/>
                <a:gd name="connsiteX54" fmla="*/ 601938 w 906214"/>
                <a:gd name="connsiteY54" fmla="*/ 1012080 h 1528042"/>
                <a:gd name="connsiteX55" fmla="*/ 621782 w 906214"/>
                <a:gd name="connsiteY55" fmla="*/ 1005465 h 1528042"/>
                <a:gd name="connsiteX56" fmla="*/ 641626 w 906214"/>
                <a:gd name="connsiteY56" fmla="*/ 1012080 h 1528042"/>
                <a:gd name="connsiteX57" fmla="*/ 668085 w 906214"/>
                <a:gd name="connsiteY57" fmla="*/ 1071614 h 1528042"/>
                <a:gd name="connsiteX58" fmla="*/ 674699 w 906214"/>
                <a:gd name="connsiteY58" fmla="*/ 1091459 h 1528042"/>
                <a:gd name="connsiteX59" fmla="*/ 687929 w 906214"/>
                <a:gd name="connsiteY59" fmla="*/ 1111303 h 1528042"/>
                <a:gd name="connsiteX60" fmla="*/ 754076 w 906214"/>
                <a:gd name="connsiteY60" fmla="*/ 1144378 h 1528042"/>
                <a:gd name="connsiteX61" fmla="*/ 806993 w 906214"/>
                <a:gd name="connsiteY61" fmla="*/ 1131148 h 1528042"/>
                <a:gd name="connsiteX62" fmla="*/ 840067 w 906214"/>
                <a:gd name="connsiteY62" fmla="*/ 1104688 h 1528042"/>
                <a:gd name="connsiteX63" fmla="*/ 859911 w 906214"/>
                <a:gd name="connsiteY63" fmla="*/ 1045154 h 1528042"/>
                <a:gd name="connsiteX64" fmla="*/ 873141 w 906214"/>
                <a:gd name="connsiteY64" fmla="*/ 1005465 h 1528042"/>
                <a:gd name="connsiteX65" fmla="*/ 886370 w 906214"/>
                <a:gd name="connsiteY65" fmla="*/ 945931 h 1528042"/>
                <a:gd name="connsiteX66" fmla="*/ 892985 w 906214"/>
                <a:gd name="connsiteY66" fmla="*/ 899627 h 1528042"/>
                <a:gd name="connsiteX67" fmla="*/ 906214 w 906214"/>
                <a:gd name="connsiteY67" fmla="*/ 701179 h 1528042"/>
                <a:gd name="connsiteX68" fmla="*/ 899599 w 906214"/>
                <a:gd name="connsiteY68" fmla="*/ 482888 h 1528042"/>
                <a:gd name="connsiteX69" fmla="*/ 886370 w 906214"/>
                <a:gd name="connsiteY69" fmla="*/ 443198 h 1528042"/>
                <a:gd name="connsiteX70" fmla="*/ 866526 w 906214"/>
                <a:gd name="connsiteY70" fmla="*/ 429968 h 1528042"/>
                <a:gd name="connsiteX71" fmla="*/ 840067 w 906214"/>
                <a:gd name="connsiteY71" fmla="*/ 403509 h 1528042"/>
                <a:gd name="connsiteX72" fmla="*/ 806993 w 906214"/>
                <a:gd name="connsiteY72" fmla="*/ 370434 h 1528042"/>
                <a:gd name="connsiteX73" fmla="*/ 767305 w 906214"/>
                <a:gd name="connsiteY73" fmla="*/ 357205 h 1528042"/>
                <a:gd name="connsiteX74" fmla="*/ 747461 w 906214"/>
                <a:gd name="connsiteY74" fmla="*/ 350590 h 1528042"/>
                <a:gd name="connsiteX75" fmla="*/ 727617 w 906214"/>
                <a:gd name="connsiteY75" fmla="*/ 284441 h 1528042"/>
                <a:gd name="connsiteX76" fmla="*/ 721002 w 906214"/>
                <a:gd name="connsiteY76" fmla="*/ 264596 h 1528042"/>
                <a:gd name="connsiteX77" fmla="*/ 734232 w 906214"/>
                <a:gd name="connsiteY77" fmla="*/ 224906 h 1528042"/>
                <a:gd name="connsiteX78" fmla="*/ 773920 w 906214"/>
                <a:gd name="connsiteY78" fmla="*/ 198447 h 1528042"/>
                <a:gd name="connsiteX79" fmla="*/ 793764 w 906214"/>
                <a:gd name="connsiteY79" fmla="*/ 185217 h 1528042"/>
                <a:gd name="connsiteX80" fmla="*/ 866526 w 906214"/>
                <a:gd name="connsiteY80" fmla="*/ 165372 h 1528042"/>
                <a:gd name="connsiteX81" fmla="*/ 886370 w 906214"/>
                <a:gd name="connsiteY81" fmla="*/ 152143 h 1528042"/>
                <a:gd name="connsiteX82" fmla="*/ 899599 w 906214"/>
                <a:gd name="connsiteY82" fmla="*/ 112453 h 1528042"/>
                <a:gd name="connsiteX83" fmla="*/ 873141 w 906214"/>
                <a:gd name="connsiteY83" fmla="*/ 33074 h 1528042"/>
                <a:gd name="connsiteX84" fmla="*/ 853296 w 906214"/>
                <a:gd name="connsiteY84" fmla="*/ 19845 h 1528042"/>
                <a:gd name="connsiteX85" fmla="*/ 780535 w 906214"/>
                <a:gd name="connsiteY85" fmla="*/ 13230 h 15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06214" h="1528042">
                  <a:moveTo>
                    <a:pt x="780535" y="13230"/>
                  </a:moveTo>
                  <a:cubicBezTo>
                    <a:pt x="723208" y="11025"/>
                    <a:pt x="776692" y="6615"/>
                    <a:pt x="509332" y="6615"/>
                  </a:cubicBezTo>
                  <a:cubicBezTo>
                    <a:pt x="421108" y="6615"/>
                    <a:pt x="332940" y="2205"/>
                    <a:pt x="244744" y="0"/>
                  </a:cubicBezTo>
                  <a:cubicBezTo>
                    <a:pt x="189621" y="2205"/>
                    <a:pt x="134421" y="2945"/>
                    <a:pt x="79376" y="6615"/>
                  </a:cubicBezTo>
                  <a:cubicBezTo>
                    <a:pt x="68158" y="7363"/>
                    <a:pt x="56830" y="9282"/>
                    <a:pt x="46303" y="13230"/>
                  </a:cubicBezTo>
                  <a:cubicBezTo>
                    <a:pt x="38859" y="16021"/>
                    <a:pt x="32667" y="21493"/>
                    <a:pt x="26459" y="26459"/>
                  </a:cubicBezTo>
                  <a:cubicBezTo>
                    <a:pt x="12993" y="37232"/>
                    <a:pt x="9823" y="44798"/>
                    <a:pt x="0" y="59534"/>
                  </a:cubicBezTo>
                  <a:cubicBezTo>
                    <a:pt x="2205" y="79379"/>
                    <a:pt x="1361" y="99805"/>
                    <a:pt x="6614" y="119068"/>
                  </a:cubicBezTo>
                  <a:cubicBezTo>
                    <a:pt x="8255" y="125085"/>
                    <a:pt x="14974" y="128402"/>
                    <a:pt x="19844" y="132298"/>
                  </a:cubicBezTo>
                  <a:cubicBezTo>
                    <a:pt x="38163" y="146953"/>
                    <a:pt x="38572" y="145156"/>
                    <a:pt x="59532" y="152143"/>
                  </a:cubicBezTo>
                  <a:lnTo>
                    <a:pt x="277817" y="145528"/>
                  </a:lnTo>
                  <a:cubicBezTo>
                    <a:pt x="393997" y="140584"/>
                    <a:pt x="335586" y="131945"/>
                    <a:pt x="403497" y="145528"/>
                  </a:cubicBezTo>
                  <a:cubicBezTo>
                    <a:pt x="405702" y="152143"/>
                    <a:pt x="410111" y="158400"/>
                    <a:pt x="410111" y="165372"/>
                  </a:cubicBezTo>
                  <a:cubicBezTo>
                    <a:pt x="410111" y="258311"/>
                    <a:pt x="410874" y="248320"/>
                    <a:pt x="396882" y="304285"/>
                  </a:cubicBezTo>
                  <a:cubicBezTo>
                    <a:pt x="394677" y="346179"/>
                    <a:pt x="394065" y="388188"/>
                    <a:pt x="390267" y="429968"/>
                  </a:cubicBezTo>
                  <a:cubicBezTo>
                    <a:pt x="389049" y="443362"/>
                    <a:pt x="378499" y="459966"/>
                    <a:pt x="370423" y="469658"/>
                  </a:cubicBezTo>
                  <a:cubicBezTo>
                    <a:pt x="364434" y="476845"/>
                    <a:pt x="356568" y="482316"/>
                    <a:pt x="350579" y="489503"/>
                  </a:cubicBezTo>
                  <a:cubicBezTo>
                    <a:pt x="345490" y="495610"/>
                    <a:pt x="342316" y="503139"/>
                    <a:pt x="337350" y="509347"/>
                  </a:cubicBezTo>
                  <a:cubicBezTo>
                    <a:pt x="326578" y="522812"/>
                    <a:pt x="319010" y="525984"/>
                    <a:pt x="304276" y="535807"/>
                  </a:cubicBezTo>
                  <a:cubicBezTo>
                    <a:pt x="299866" y="542422"/>
                    <a:pt x="297255" y="550685"/>
                    <a:pt x="291047" y="555652"/>
                  </a:cubicBezTo>
                  <a:cubicBezTo>
                    <a:pt x="285603" y="560008"/>
                    <a:pt x="276133" y="557337"/>
                    <a:pt x="271203" y="562267"/>
                  </a:cubicBezTo>
                  <a:cubicBezTo>
                    <a:pt x="266273" y="567197"/>
                    <a:pt x="268175" y="576132"/>
                    <a:pt x="264588" y="582111"/>
                  </a:cubicBezTo>
                  <a:cubicBezTo>
                    <a:pt x="261379" y="587459"/>
                    <a:pt x="255100" y="590352"/>
                    <a:pt x="251358" y="595341"/>
                  </a:cubicBezTo>
                  <a:cubicBezTo>
                    <a:pt x="206481" y="655179"/>
                    <a:pt x="242011" y="617919"/>
                    <a:pt x="211670" y="648260"/>
                  </a:cubicBezTo>
                  <a:lnTo>
                    <a:pt x="191826" y="707794"/>
                  </a:lnTo>
                  <a:lnTo>
                    <a:pt x="185211" y="727639"/>
                  </a:lnTo>
                  <a:cubicBezTo>
                    <a:pt x="183006" y="740869"/>
                    <a:pt x="181850" y="754316"/>
                    <a:pt x="178597" y="767328"/>
                  </a:cubicBezTo>
                  <a:cubicBezTo>
                    <a:pt x="175215" y="780857"/>
                    <a:pt x="169777" y="793788"/>
                    <a:pt x="165367" y="807018"/>
                  </a:cubicBezTo>
                  <a:cubicBezTo>
                    <a:pt x="163162" y="813633"/>
                    <a:pt x="160121" y="820026"/>
                    <a:pt x="158753" y="826863"/>
                  </a:cubicBezTo>
                  <a:cubicBezTo>
                    <a:pt x="156548" y="837888"/>
                    <a:pt x="153986" y="848847"/>
                    <a:pt x="152138" y="859937"/>
                  </a:cubicBezTo>
                  <a:cubicBezTo>
                    <a:pt x="147573" y="887326"/>
                    <a:pt x="142253" y="932403"/>
                    <a:pt x="138908" y="959161"/>
                  </a:cubicBezTo>
                  <a:cubicBezTo>
                    <a:pt x="136703" y="1018695"/>
                    <a:pt x="132294" y="1078188"/>
                    <a:pt x="132294" y="1137763"/>
                  </a:cubicBezTo>
                  <a:cubicBezTo>
                    <a:pt x="132294" y="1157730"/>
                    <a:pt x="135626" y="1177602"/>
                    <a:pt x="138908" y="1197297"/>
                  </a:cubicBezTo>
                  <a:cubicBezTo>
                    <a:pt x="140054" y="1204175"/>
                    <a:pt x="143607" y="1210437"/>
                    <a:pt x="145523" y="1217142"/>
                  </a:cubicBezTo>
                  <a:cubicBezTo>
                    <a:pt x="148021" y="1225883"/>
                    <a:pt x="149640" y="1234860"/>
                    <a:pt x="152138" y="1243601"/>
                  </a:cubicBezTo>
                  <a:cubicBezTo>
                    <a:pt x="163189" y="1282279"/>
                    <a:pt x="155027" y="1243372"/>
                    <a:pt x="165367" y="1289906"/>
                  </a:cubicBezTo>
                  <a:cubicBezTo>
                    <a:pt x="167806" y="1300881"/>
                    <a:pt x="169454" y="1312025"/>
                    <a:pt x="171982" y="1322980"/>
                  </a:cubicBezTo>
                  <a:cubicBezTo>
                    <a:pt x="176070" y="1340697"/>
                    <a:pt x="181645" y="1358070"/>
                    <a:pt x="185211" y="1375899"/>
                  </a:cubicBezTo>
                  <a:cubicBezTo>
                    <a:pt x="187416" y="1386924"/>
                    <a:pt x="188868" y="1398127"/>
                    <a:pt x="191826" y="1408974"/>
                  </a:cubicBezTo>
                  <a:cubicBezTo>
                    <a:pt x="195495" y="1422428"/>
                    <a:pt x="200646" y="1435433"/>
                    <a:pt x="205056" y="1448663"/>
                  </a:cubicBezTo>
                  <a:cubicBezTo>
                    <a:pt x="207261" y="1455278"/>
                    <a:pt x="206740" y="1463578"/>
                    <a:pt x="211670" y="1468508"/>
                  </a:cubicBezTo>
                  <a:cubicBezTo>
                    <a:pt x="216080" y="1472918"/>
                    <a:pt x="221004" y="1476868"/>
                    <a:pt x="224900" y="1481738"/>
                  </a:cubicBezTo>
                  <a:cubicBezTo>
                    <a:pt x="229866" y="1487946"/>
                    <a:pt x="231921" y="1496616"/>
                    <a:pt x="238129" y="1501583"/>
                  </a:cubicBezTo>
                  <a:cubicBezTo>
                    <a:pt x="243573" y="1505939"/>
                    <a:pt x="251737" y="1505080"/>
                    <a:pt x="257973" y="1508198"/>
                  </a:cubicBezTo>
                  <a:cubicBezTo>
                    <a:pt x="303392" y="1530908"/>
                    <a:pt x="247082" y="1515280"/>
                    <a:pt x="310891" y="1528042"/>
                  </a:cubicBezTo>
                  <a:cubicBezTo>
                    <a:pt x="316526" y="1527572"/>
                    <a:pt x="386269" y="1528057"/>
                    <a:pt x="410111" y="1514812"/>
                  </a:cubicBezTo>
                  <a:cubicBezTo>
                    <a:pt x="424010" y="1507090"/>
                    <a:pt x="449800" y="1488353"/>
                    <a:pt x="449800" y="1488353"/>
                  </a:cubicBezTo>
                  <a:cubicBezTo>
                    <a:pt x="480668" y="1442048"/>
                    <a:pt x="463028" y="1457483"/>
                    <a:pt x="496102" y="1435434"/>
                  </a:cubicBezTo>
                  <a:lnTo>
                    <a:pt x="529176" y="1336210"/>
                  </a:lnTo>
                  <a:cubicBezTo>
                    <a:pt x="529177" y="1336206"/>
                    <a:pt x="542404" y="1296526"/>
                    <a:pt x="542405" y="1296521"/>
                  </a:cubicBezTo>
                  <a:cubicBezTo>
                    <a:pt x="544610" y="1283291"/>
                    <a:pt x="547247" y="1270126"/>
                    <a:pt x="549020" y="1256831"/>
                  </a:cubicBezTo>
                  <a:cubicBezTo>
                    <a:pt x="552556" y="1230309"/>
                    <a:pt x="557648" y="1171988"/>
                    <a:pt x="562249" y="1144378"/>
                  </a:cubicBezTo>
                  <a:cubicBezTo>
                    <a:pt x="563744" y="1135410"/>
                    <a:pt x="567369" y="1126886"/>
                    <a:pt x="568864" y="1117918"/>
                  </a:cubicBezTo>
                  <a:cubicBezTo>
                    <a:pt x="571787" y="1100383"/>
                    <a:pt x="571754" y="1082381"/>
                    <a:pt x="575479" y="1064999"/>
                  </a:cubicBezTo>
                  <a:cubicBezTo>
                    <a:pt x="579372" y="1046830"/>
                    <a:pt x="583904" y="1022900"/>
                    <a:pt x="601938" y="1012080"/>
                  </a:cubicBezTo>
                  <a:cubicBezTo>
                    <a:pt x="607917" y="1008493"/>
                    <a:pt x="615167" y="1007670"/>
                    <a:pt x="621782" y="1005465"/>
                  </a:cubicBezTo>
                  <a:cubicBezTo>
                    <a:pt x="628397" y="1007670"/>
                    <a:pt x="636182" y="1007724"/>
                    <a:pt x="641626" y="1012080"/>
                  </a:cubicBezTo>
                  <a:cubicBezTo>
                    <a:pt x="655919" y="1023515"/>
                    <a:pt x="664044" y="1059489"/>
                    <a:pt x="668085" y="1071614"/>
                  </a:cubicBezTo>
                  <a:cubicBezTo>
                    <a:pt x="670290" y="1078229"/>
                    <a:pt x="670831" y="1085657"/>
                    <a:pt x="674699" y="1091459"/>
                  </a:cubicBezTo>
                  <a:cubicBezTo>
                    <a:pt x="679109" y="1098074"/>
                    <a:pt x="681946" y="1106068"/>
                    <a:pt x="687929" y="1111303"/>
                  </a:cubicBezTo>
                  <a:cubicBezTo>
                    <a:pt x="719432" y="1138869"/>
                    <a:pt x="721197" y="1136158"/>
                    <a:pt x="754076" y="1144378"/>
                  </a:cubicBezTo>
                  <a:cubicBezTo>
                    <a:pt x="755724" y="1144048"/>
                    <a:pt x="800213" y="1136572"/>
                    <a:pt x="806993" y="1131148"/>
                  </a:cubicBezTo>
                  <a:cubicBezTo>
                    <a:pt x="849736" y="1096953"/>
                    <a:pt x="790189" y="1121315"/>
                    <a:pt x="840067" y="1104688"/>
                  </a:cubicBezTo>
                  <a:lnTo>
                    <a:pt x="859911" y="1045154"/>
                  </a:lnTo>
                  <a:lnTo>
                    <a:pt x="873141" y="1005465"/>
                  </a:lnTo>
                  <a:cubicBezTo>
                    <a:pt x="879085" y="981686"/>
                    <a:pt x="882173" y="971115"/>
                    <a:pt x="886370" y="945931"/>
                  </a:cubicBezTo>
                  <a:cubicBezTo>
                    <a:pt x="888933" y="930552"/>
                    <a:pt x="890780" y="915062"/>
                    <a:pt x="892985" y="899627"/>
                  </a:cubicBezTo>
                  <a:cubicBezTo>
                    <a:pt x="894635" y="876519"/>
                    <a:pt x="906214" y="718252"/>
                    <a:pt x="906214" y="701179"/>
                  </a:cubicBezTo>
                  <a:cubicBezTo>
                    <a:pt x="906214" y="628382"/>
                    <a:pt x="905182" y="555471"/>
                    <a:pt x="899599" y="482888"/>
                  </a:cubicBezTo>
                  <a:cubicBezTo>
                    <a:pt x="898529" y="468984"/>
                    <a:pt x="897973" y="450934"/>
                    <a:pt x="886370" y="443198"/>
                  </a:cubicBezTo>
                  <a:lnTo>
                    <a:pt x="866526" y="429968"/>
                  </a:lnTo>
                  <a:cubicBezTo>
                    <a:pt x="852093" y="386670"/>
                    <a:pt x="872139" y="429168"/>
                    <a:pt x="840067" y="403509"/>
                  </a:cubicBezTo>
                  <a:cubicBezTo>
                    <a:pt x="804238" y="374844"/>
                    <a:pt x="851643" y="390278"/>
                    <a:pt x="806993" y="370434"/>
                  </a:cubicBezTo>
                  <a:cubicBezTo>
                    <a:pt x="794250" y="364770"/>
                    <a:pt x="780534" y="361615"/>
                    <a:pt x="767305" y="357205"/>
                  </a:cubicBezTo>
                  <a:lnTo>
                    <a:pt x="747461" y="350590"/>
                  </a:lnTo>
                  <a:cubicBezTo>
                    <a:pt x="737464" y="310603"/>
                    <a:pt x="743720" y="332752"/>
                    <a:pt x="727617" y="284441"/>
                  </a:cubicBezTo>
                  <a:lnTo>
                    <a:pt x="721002" y="264596"/>
                  </a:lnTo>
                  <a:cubicBezTo>
                    <a:pt x="725412" y="251366"/>
                    <a:pt x="722629" y="232642"/>
                    <a:pt x="734232" y="224906"/>
                  </a:cubicBezTo>
                  <a:lnTo>
                    <a:pt x="773920" y="198447"/>
                  </a:lnTo>
                  <a:cubicBezTo>
                    <a:pt x="780535" y="194037"/>
                    <a:pt x="785968" y="186776"/>
                    <a:pt x="793764" y="185217"/>
                  </a:cubicBezTo>
                  <a:cubicBezTo>
                    <a:pt x="811516" y="181667"/>
                    <a:pt x="852137" y="174964"/>
                    <a:pt x="866526" y="165372"/>
                  </a:cubicBezTo>
                  <a:lnTo>
                    <a:pt x="886370" y="152143"/>
                  </a:lnTo>
                  <a:cubicBezTo>
                    <a:pt x="890780" y="138913"/>
                    <a:pt x="901891" y="126209"/>
                    <a:pt x="899599" y="112453"/>
                  </a:cubicBezTo>
                  <a:cubicBezTo>
                    <a:pt x="895217" y="86160"/>
                    <a:pt x="893648" y="53581"/>
                    <a:pt x="873141" y="33074"/>
                  </a:cubicBezTo>
                  <a:cubicBezTo>
                    <a:pt x="867519" y="27452"/>
                    <a:pt x="860407" y="23400"/>
                    <a:pt x="853296" y="19845"/>
                  </a:cubicBezTo>
                  <a:cubicBezTo>
                    <a:pt x="838671" y="12533"/>
                    <a:pt x="837862" y="15435"/>
                    <a:pt x="780535" y="132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sp>
          <p:nvSpPr>
            <p:cNvPr id="123" name="Freeform 122"/>
            <p:cNvSpPr/>
            <p:nvPr/>
          </p:nvSpPr>
          <p:spPr>
            <a:xfrm>
              <a:off x="7183567" y="3261147"/>
              <a:ext cx="1075745" cy="2090309"/>
            </a:xfrm>
            <a:custGeom>
              <a:avLst/>
              <a:gdLst>
                <a:gd name="connsiteX0" fmla="*/ 608553 w 1075745"/>
                <a:gd name="connsiteY0" fmla="*/ 6615 h 2090309"/>
                <a:gd name="connsiteX1" fmla="*/ 515947 w 1075745"/>
                <a:gd name="connsiteY1" fmla="*/ 13230 h 2090309"/>
                <a:gd name="connsiteX2" fmla="*/ 476259 w 1075745"/>
                <a:gd name="connsiteY2" fmla="*/ 26459 h 2090309"/>
                <a:gd name="connsiteX3" fmla="*/ 436571 w 1075745"/>
                <a:gd name="connsiteY3" fmla="*/ 52919 h 2090309"/>
                <a:gd name="connsiteX4" fmla="*/ 403497 w 1075745"/>
                <a:gd name="connsiteY4" fmla="*/ 85994 h 2090309"/>
                <a:gd name="connsiteX5" fmla="*/ 396883 w 1075745"/>
                <a:gd name="connsiteY5" fmla="*/ 105838 h 2090309"/>
                <a:gd name="connsiteX6" fmla="*/ 383653 w 1075745"/>
                <a:gd name="connsiteY6" fmla="*/ 119068 h 2090309"/>
                <a:gd name="connsiteX7" fmla="*/ 370424 w 1075745"/>
                <a:gd name="connsiteY7" fmla="*/ 158758 h 2090309"/>
                <a:gd name="connsiteX8" fmla="*/ 363809 w 1075745"/>
                <a:gd name="connsiteY8" fmla="*/ 178602 h 2090309"/>
                <a:gd name="connsiteX9" fmla="*/ 357194 w 1075745"/>
                <a:gd name="connsiteY9" fmla="*/ 277826 h 2090309"/>
                <a:gd name="connsiteX10" fmla="*/ 330736 w 1075745"/>
                <a:gd name="connsiteY10" fmla="*/ 337360 h 2090309"/>
                <a:gd name="connsiteX11" fmla="*/ 310891 w 1075745"/>
                <a:gd name="connsiteY11" fmla="*/ 377049 h 2090309"/>
                <a:gd name="connsiteX12" fmla="*/ 304277 w 1075745"/>
                <a:gd name="connsiteY12" fmla="*/ 396894 h 2090309"/>
                <a:gd name="connsiteX13" fmla="*/ 291047 w 1075745"/>
                <a:gd name="connsiteY13" fmla="*/ 449813 h 2090309"/>
                <a:gd name="connsiteX14" fmla="*/ 284433 w 1075745"/>
                <a:gd name="connsiteY14" fmla="*/ 469658 h 2090309"/>
                <a:gd name="connsiteX15" fmla="*/ 244744 w 1075745"/>
                <a:gd name="connsiteY15" fmla="*/ 482888 h 2090309"/>
                <a:gd name="connsiteX16" fmla="*/ 218286 w 1075745"/>
                <a:gd name="connsiteY16" fmla="*/ 476273 h 2090309"/>
                <a:gd name="connsiteX17" fmla="*/ 205056 w 1075745"/>
                <a:gd name="connsiteY17" fmla="*/ 463043 h 2090309"/>
                <a:gd name="connsiteX18" fmla="*/ 185212 w 1075745"/>
                <a:gd name="connsiteY18" fmla="*/ 396894 h 2090309"/>
                <a:gd name="connsiteX19" fmla="*/ 171983 w 1075745"/>
                <a:gd name="connsiteY19" fmla="*/ 357205 h 2090309"/>
                <a:gd name="connsiteX20" fmla="*/ 145524 w 1075745"/>
                <a:gd name="connsiteY20" fmla="*/ 324130 h 2090309"/>
                <a:gd name="connsiteX21" fmla="*/ 132294 w 1075745"/>
                <a:gd name="connsiteY21" fmla="*/ 310900 h 2090309"/>
                <a:gd name="connsiteX22" fmla="*/ 119065 w 1075745"/>
                <a:gd name="connsiteY22" fmla="*/ 291056 h 2090309"/>
                <a:gd name="connsiteX23" fmla="*/ 99221 w 1075745"/>
                <a:gd name="connsiteY23" fmla="*/ 277826 h 2090309"/>
                <a:gd name="connsiteX24" fmla="*/ 19845 w 1075745"/>
                <a:gd name="connsiteY24" fmla="*/ 297670 h 2090309"/>
                <a:gd name="connsiteX25" fmla="*/ 6615 w 1075745"/>
                <a:gd name="connsiteY25" fmla="*/ 317515 h 2090309"/>
                <a:gd name="connsiteX26" fmla="*/ 0 w 1075745"/>
                <a:gd name="connsiteY26" fmla="*/ 343975 h 2090309"/>
                <a:gd name="connsiteX27" fmla="*/ 13230 w 1075745"/>
                <a:gd name="connsiteY27" fmla="*/ 489503 h 2090309"/>
                <a:gd name="connsiteX28" fmla="*/ 26459 w 1075745"/>
                <a:gd name="connsiteY28" fmla="*/ 555652 h 2090309"/>
                <a:gd name="connsiteX29" fmla="*/ 33074 w 1075745"/>
                <a:gd name="connsiteY29" fmla="*/ 608571 h 2090309"/>
                <a:gd name="connsiteX30" fmla="*/ 46303 w 1075745"/>
                <a:gd name="connsiteY30" fmla="*/ 648260 h 2090309"/>
                <a:gd name="connsiteX31" fmla="*/ 59533 w 1075745"/>
                <a:gd name="connsiteY31" fmla="*/ 661490 h 2090309"/>
                <a:gd name="connsiteX32" fmla="*/ 85992 w 1075745"/>
                <a:gd name="connsiteY32" fmla="*/ 694565 h 2090309"/>
                <a:gd name="connsiteX33" fmla="*/ 125680 w 1075745"/>
                <a:gd name="connsiteY33" fmla="*/ 714409 h 2090309"/>
                <a:gd name="connsiteX34" fmla="*/ 145524 w 1075745"/>
                <a:gd name="connsiteY34" fmla="*/ 727639 h 2090309"/>
                <a:gd name="connsiteX35" fmla="*/ 205056 w 1075745"/>
                <a:gd name="connsiteY35" fmla="*/ 740869 h 2090309"/>
                <a:gd name="connsiteX36" fmla="*/ 330736 w 1075745"/>
                <a:gd name="connsiteY36" fmla="*/ 747484 h 2090309"/>
                <a:gd name="connsiteX37" fmla="*/ 363809 w 1075745"/>
                <a:gd name="connsiteY37" fmla="*/ 932701 h 2090309"/>
                <a:gd name="connsiteX38" fmla="*/ 350580 w 1075745"/>
                <a:gd name="connsiteY38" fmla="*/ 992235 h 2090309"/>
                <a:gd name="connsiteX39" fmla="*/ 330736 w 1075745"/>
                <a:gd name="connsiteY39" fmla="*/ 1144378 h 2090309"/>
                <a:gd name="connsiteX40" fmla="*/ 317506 w 1075745"/>
                <a:gd name="connsiteY40" fmla="*/ 1210527 h 2090309"/>
                <a:gd name="connsiteX41" fmla="*/ 310891 w 1075745"/>
                <a:gd name="connsiteY41" fmla="*/ 1243601 h 2090309"/>
                <a:gd name="connsiteX42" fmla="*/ 304277 w 1075745"/>
                <a:gd name="connsiteY42" fmla="*/ 1270061 h 2090309"/>
                <a:gd name="connsiteX43" fmla="*/ 284433 w 1075745"/>
                <a:gd name="connsiteY43" fmla="*/ 1402359 h 2090309"/>
                <a:gd name="connsiteX44" fmla="*/ 277818 w 1075745"/>
                <a:gd name="connsiteY44" fmla="*/ 1442049 h 2090309"/>
                <a:gd name="connsiteX45" fmla="*/ 257974 w 1075745"/>
                <a:gd name="connsiteY45" fmla="*/ 1554502 h 2090309"/>
                <a:gd name="connsiteX46" fmla="*/ 251359 w 1075745"/>
                <a:gd name="connsiteY46" fmla="*/ 1574347 h 2090309"/>
                <a:gd name="connsiteX47" fmla="*/ 257974 w 1075745"/>
                <a:gd name="connsiteY47" fmla="*/ 1666955 h 2090309"/>
                <a:gd name="connsiteX48" fmla="*/ 291047 w 1075745"/>
                <a:gd name="connsiteY48" fmla="*/ 1700030 h 2090309"/>
                <a:gd name="connsiteX49" fmla="*/ 330736 w 1075745"/>
                <a:gd name="connsiteY49" fmla="*/ 1713260 h 2090309"/>
                <a:gd name="connsiteX50" fmla="*/ 370424 w 1075745"/>
                <a:gd name="connsiteY50" fmla="*/ 1726489 h 2090309"/>
                <a:gd name="connsiteX51" fmla="*/ 390268 w 1075745"/>
                <a:gd name="connsiteY51" fmla="*/ 1733104 h 2090309"/>
                <a:gd name="connsiteX52" fmla="*/ 416727 w 1075745"/>
                <a:gd name="connsiteY52" fmla="*/ 1746334 h 2090309"/>
                <a:gd name="connsiteX53" fmla="*/ 463030 w 1075745"/>
                <a:gd name="connsiteY53" fmla="*/ 1772794 h 2090309"/>
                <a:gd name="connsiteX54" fmla="*/ 482874 w 1075745"/>
                <a:gd name="connsiteY54" fmla="*/ 1779409 h 2090309"/>
                <a:gd name="connsiteX55" fmla="*/ 522562 w 1075745"/>
                <a:gd name="connsiteY55" fmla="*/ 1805868 h 2090309"/>
                <a:gd name="connsiteX56" fmla="*/ 562250 w 1075745"/>
                <a:gd name="connsiteY56" fmla="*/ 1825713 h 2090309"/>
                <a:gd name="connsiteX57" fmla="*/ 562250 w 1075745"/>
                <a:gd name="connsiteY57" fmla="*/ 1918322 h 2090309"/>
                <a:gd name="connsiteX58" fmla="*/ 549021 w 1075745"/>
                <a:gd name="connsiteY58" fmla="*/ 1977856 h 2090309"/>
                <a:gd name="connsiteX59" fmla="*/ 542406 w 1075745"/>
                <a:gd name="connsiteY59" fmla="*/ 2010930 h 2090309"/>
                <a:gd name="connsiteX60" fmla="*/ 549021 w 1075745"/>
                <a:gd name="connsiteY60" fmla="*/ 2063849 h 2090309"/>
                <a:gd name="connsiteX61" fmla="*/ 568865 w 1075745"/>
                <a:gd name="connsiteY61" fmla="*/ 2070464 h 2090309"/>
                <a:gd name="connsiteX62" fmla="*/ 628397 w 1075745"/>
                <a:gd name="connsiteY62" fmla="*/ 2083694 h 2090309"/>
                <a:gd name="connsiteX63" fmla="*/ 681315 w 1075745"/>
                <a:gd name="connsiteY63" fmla="*/ 2090309 h 2090309"/>
                <a:gd name="connsiteX64" fmla="*/ 727618 w 1075745"/>
                <a:gd name="connsiteY64" fmla="*/ 2083694 h 2090309"/>
                <a:gd name="connsiteX65" fmla="*/ 754077 w 1075745"/>
                <a:gd name="connsiteY65" fmla="*/ 2044005 h 2090309"/>
                <a:gd name="connsiteX66" fmla="*/ 773921 w 1075745"/>
                <a:gd name="connsiteY66" fmla="*/ 2004315 h 2090309"/>
                <a:gd name="connsiteX67" fmla="*/ 780535 w 1075745"/>
                <a:gd name="connsiteY67" fmla="*/ 1984471 h 2090309"/>
                <a:gd name="connsiteX68" fmla="*/ 806994 w 1075745"/>
                <a:gd name="connsiteY68" fmla="*/ 1951396 h 2090309"/>
                <a:gd name="connsiteX69" fmla="*/ 820224 w 1075745"/>
                <a:gd name="connsiteY69" fmla="*/ 1911707 h 2090309"/>
                <a:gd name="connsiteX70" fmla="*/ 826838 w 1075745"/>
                <a:gd name="connsiteY70" fmla="*/ 1891862 h 2090309"/>
                <a:gd name="connsiteX71" fmla="*/ 833453 w 1075745"/>
                <a:gd name="connsiteY71" fmla="*/ 1872017 h 2090309"/>
                <a:gd name="connsiteX72" fmla="*/ 840068 w 1075745"/>
                <a:gd name="connsiteY72" fmla="*/ 1845558 h 2090309"/>
                <a:gd name="connsiteX73" fmla="*/ 846682 w 1075745"/>
                <a:gd name="connsiteY73" fmla="*/ 1779409 h 2090309"/>
                <a:gd name="connsiteX74" fmla="*/ 840068 w 1075745"/>
                <a:gd name="connsiteY74" fmla="*/ 1700030 h 2090309"/>
                <a:gd name="connsiteX75" fmla="*/ 833453 w 1075745"/>
                <a:gd name="connsiteY75" fmla="*/ 1680185 h 2090309"/>
                <a:gd name="connsiteX76" fmla="*/ 826838 w 1075745"/>
                <a:gd name="connsiteY76" fmla="*/ 1647111 h 2090309"/>
                <a:gd name="connsiteX77" fmla="*/ 840068 w 1075745"/>
                <a:gd name="connsiteY77" fmla="*/ 1455278 h 2090309"/>
                <a:gd name="connsiteX78" fmla="*/ 853297 w 1075745"/>
                <a:gd name="connsiteY78" fmla="*/ 1415589 h 2090309"/>
                <a:gd name="connsiteX79" fmla="*/ 859912 w 1075745"/>
                <a:gd name="connsiteY79" fmla="*/ 1395744 h 2090309"/>
                <a:gd name="connsiteX80" fmla="*/ 873141 w 1075745"/>
                <a:gd name="connsiteY80" fmla="*/ 1375900 h 2090309"/>
                <a:gd name="connsiteX81" fmla="*/ 886371 w 1075745"/>
                <a:gd name="connsiteY81" fmla="*/ 1336210 h 2090309"/>
                <a:gd name="connsiteX82" fmla="*/ 886371 w 1075745"/>
                <a:gd name="connsiteY82" fmla="*/ 1164223 h 2090309"/>
                <a:gd name="connsiteX83" fmla="*/ 873141 w 1075745"/>
                <a:gd name="connsiteY83" fmla="*/ 1144378 h 2090309"/>
                <a:gd name="connsiteX84" fmla="*/ 866526 w 1075745"/>
                <a:gd name="connsiteY84" fmla="*/ 1124533 h 2090309"/>
                <a:gd name="connsiteX85" fmla="*/ 846682 w 1075745"/>
                <a:gd name="connsiteY85" fmla="*/ 1084844 h 2090309"/>
                <a:gd name="connsiteX86" fmla="*/ 899600 w 1075745"/>
                <a:gd name="connsiteY86" fmla="*/ 1045154 h 2090309"/>
                <a:gd name="connsiteX87" fmla="*/ 919444 w 1075745"/>
                <a:gd name="connsiteY87" fmla="*/ 1038540 h 2090309"/>
                <a:gd name="connsiteX88" fmla="*/ 992206 w 1075745"/>
                <a:gd name="connsiteY88" fmla="*/ 1025310 h 2090309"/>
                <a:gd name="connsiteX89" fmla="*/ 1031894 w 1075745"/>
                <a:gd name="connsiteY89" fmla="*/ 1012080 h 2090309"/>
                <a:gd name="connsiteX90" fmla="*/ 1064968 w 1075745"/>
                <a:gd name="connsiteY90" fmla="*/ 985620 h 2090309"/>
                <a:gd name="connsiteX91" fmla="*/ 1064968 w 1075745"/>
                <a:gd name="connsiteY91" fmla="*/ 853322 h 2090309"/>
                <a:gd name="connsiteX92" fmla="*/ 1045123 w 1075745"/>
                <a:gd name="connsiteY92" fmla="*/ 813633 h 2090309"/>
                <a:gd name="connsiteX93" fmla="*/ 1038509 w 1075745"/>
                <a:gd name="connsiteY93" fmla="*/ 793788 h 2090309"/>
                <a:gd name="connsiteX94" fmla="*/ 1005435 w 1075745"/>
                <a:gd name="connsiteY94" fmla="*/ 767329 h 2090309"/>
                <a:gd name="connsiteX95" fmla="*/ 965747 w 1075745"/>
                <a:gd name="connsiteY95" fmla="*/ 727639 h 2090309"/>
                <a:gd name="connsiteX96" fmla="*/ 952518 w 1075745"/>
                <a:gd name="connsiteY96" fmla="*/ 707794 h 2090309"/>
                <a:gd name="connsiteX97" fmla="*/ 932674 w 1075745"/>
                <a:gd name="connsiteY97" fmla="*/ 694565 h 2090309"/>
                <a:gd name="connsiteX98" fmla="*/ 906215 w 1075745"/>
                <a:gd name="connsiteY98" fmla="*/ 661490 h 2090309"/>
                <a:gd name="connsiteX99" fmla="*/ 919444 w 1075745"/>
                <a:gd name="connsiteY99" fmla="*/ 641645 h 2090309"/>
                <a:gd name="connsiteX100" fmla="*/ 939288 w 1075745"/>
                <a:gd name="connsiteY100" fmla="*/ 628416 h 2090309"/>
                <a:gd name="connsiteX101" fmla="*/ 945903 w 1075745"/>
                <a:gd name="connsiteY101" fmla="*/ 608571 h 2090309"/>
                <a:gd name="connsiteX102" fmla="*/ 959132 w 1075745"/>
                <a:gd name="connsiteY102" fmla="*/ 588726 h 2090309"/>
                <a:gd name="connsiteX103" fmla="*/ 952518 w 1075745"/>
                <a:gd name="connsiteY103" fmla="*/ 443198 h 2090309"/>
                <a:gd name="connsiteX104" fmla="*/ 945903 w 1075745"/>
                <a:gd name="connsiteY104" fmla="*/ 423354 h 2090309"/>
                <a:gd name="connsiteX105" fmla="*/ 932674 w 1075745"/>
                <a:gd name="connsiteY105" fmla="*/ 403509 h 2090309"/>
                <a:gd name="connsiteX106" fmla="*/ 919444 w 1075745"/>
                <a:gd name="connsiteY106" fmla="*/ 390279 h 2090309"/>
                <a:gd name="connsiteX107" fmla="*/ 899600 w 1075745"/>
                <a:gd name="connsiteY107" fmla="*/ 350590 h 2090309"/>
                <a:gd name="connsiteX108" fmla="*/ 892985 w 1075745"/>
                <a:gd name="connsiteY108" fmla="*/ 330745 h 2090309"/>
                <a:gd name="connsiteX109" fmla="*/ 886371 w 1075745"/>
                <a:gd name="connsiteY109" fmla="*/ 191832 h 2090309"/>
                <a:gd name="connsiteX110" fmla="*/ 866526 w 1075745"/>
                <a:gd name="connsiteY110" fmla="*/ 132298 h 2090309"/>
                <a:gd name="connsiteX111" fmla="*/ 853297 w 1075745"/>
                <a:gd name="connsiteY111" fmla="*/ 92608 h 2090309"/>
                <a:gd name="connsiteX112" fmla="*/ 826838 w 1075745"/>
                <a:gd name="connsiteY112" fmla="*/ 59534 h 2090309"/>
                <a:gd name="connsiteX113" fmla="*/ 806994 w 1075745"/>
                <a:gd name="connsiteY113" fmla="*/ 46304 h 2090309"/>
                <a:gd name="connsiteX114" fmla="*/ 793765 w 1075745"/>
                <a:gd name="connsiteY114" fmla="*/ 26459 h 2090309"/>
                <a:gd name="connsiteX115" fmla="*/ 754077 w 1075745"/>
                <a:gd name="connsiteY115" fmla="*/ 13230 h 2090309"/>
                <a:gd name="connsiteX116" fmla="*/ 734232 w 1075745"/>
                <a:gd name="connsiteY116" fmla="*/ 0 h 2090309"/>
                <a:gd name="connsiteX117" fmla="*/ 608553 w 1075745"/>
                <a:gd name="connsiteY117" fmla="*/ 6615 h 20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75745" h="2090309">
                  <a:moveTo>
                    <a:pt x="608553" y="6615"/>
                  </a:moveTo>
                  <a:cubicBezTo>
                    <a:pt x="577684" y="8820"/>
                    <a:pt x="546552" y="8639"/>
                    <a:pt x="515947" y="13230"/>
                  </a:cubicBezTo>
                  <a:cubicBezTo>
                    <a:pt x="502156" y="15299"/>
                    <a:pt x="476259" y="26459"/>
                    <a:pt x="476259" y="26459"/>
                  </a:cubicBezTo>
                  <a:cubicBezTo>
                    <a:pt x="463030" y="35279"/>
                    <a:pt x="445391" y="39689"/>
                    <a:pt x="436571" y="52919"/>
                  </a:cubicBezTo>
                  <a:cubicBezTo>
                    <a:pt x="418931" y="79379"/>
                    <a:pt x="429956" y="68354"/>
                    <a:pt x="403497" y="85994"/>
                  </a:cubicBezTo>
                  <a:cubicBezTo>
                    <a:pt x="401292" y="92609"/>
                    <a:pt x="400470" y="99859"/>
                    <a:pt x="396883" y="105838"/>
                  </a:cubicBezTo>
                  <a:cubicBezTo>
                    <a:pt x="393674" y="111186"/>
                    <a:pt x="386442" y="113490"/>
                    <a:pt x="383653" y="119068"/>
                  </a:cubicBezTo>
                  <a:cubicBezTo>
                    <a:pt x="377417" y="131541"/>
                    <a:pt x="374834" y="145528"/>
                    <a:pt x="370424" y="158758"/>
                  </a:cubicBezTo>
                  <a:lnTo>
                    <a:pt x="363809" y="178602"/>
                  </a:lnTo>
                  <a:cubicBezTo>
                    <a:pt x="361604" y="211677"/>
                    <a:pt x="361882" y="245011"/>
                    <a:pt x="357194" y="277826"/>
                  </a:cubicBezTo>
                  <a:cubicBezTo>
                    <a:pt x="350368" y="325608"/>
                    <a:pt x="346616" y="305598"/>
                    <a:pt x="330736" y="337360"/>
                  </a:cubicBezTo>
                  <a:cubicBezTo>
                    <a:pt x="303357" y="392120"/>
                    <a:pt x="348796" y="320194"/>
                    <a:pt x="310891" y="377049"/>
                  </a:cubicBezTo>
                  <a:cubicBezTo>
                    <a:pt x="308686" y="383664"/>
                    <a:pt x="306112" y="390167"/>
                    <a:pt x="304277" y="396894"/>
                  </a:cubicBezTo>
                  <a:cubicBezTo>
                    <a:pt x="299493" y="414436"/>
                    <a:pt x="296796" y="432563"/>
                    <a:pt x="291047" y="449813"/>
                  </a:cubicBezTo>
                  <a:cubicBezTo>
                    <a:pt x="288842" y="456428"/>
                    <a:pt x="290107" y="465605"/>
                    <a:pt x="284433" y="469658"/>
                  </a:cubicBezTo>
                  <a:cubicBezTo>
                    <a:pt x="273085" y="477764"/>
                    <a:pt x="244744" y="482888"/>
                    <a:pt x="244744" y="482888"/>
                  </a:cubicBezTo>
                  <a:cubicBezTo>
                    <a:pt x="235925" y="480683"/>
                    <a:pt x="226417" y="480339"/>
                    <a:pt x="218286" y="476273"/>
                  </a:cubicBezTo>
                  <a:cubicBezTo>
                    <a:pt x="212708" y="473484"/>
                    <a:pt x="207845" y="468621"/>
                    <a:pt x="205056" y="463043"/>
                  </a:cubicBezTo>
                  <a:cubicBezTo>
                    <a:pt x="193365" y="439661"/>
                    <a:pt x="192332" y="420629"/>
                    <a:pt x="185212" y="396894"/>
                  </a:cubicBezTo>
                  <a:cubicBezTo>
                    <a:pt x="181205" y="383537"/>
                    <a:pt x="181844" y="367066"/>
                    <a:pt x="171983" y="357205"/>
                  </a:cubicBezTo>
                  <a:cubicBezTo>
                    <a:pt x="140039" y="325261"/>
                    <a:pt x="178902" y="365854"/>
                    <a:pt x="145524" y="324130"/>
                  </a:cubicBezTo>
                  <a:cubicBezTo>
                    <a:pt x="141628" y="319260"/>
                    <a:pt x="136190" y="315770"/>
                    <a:pt x="132294" y="310900"/>
                  </a:cubicBezTo>
                  <a:cubicBezTo>
                    <a:pt x="127328" y="304692"/>
                    <a:pt x="124686" y="296677"/>
                    <a:pt x="119065" y="291056"/>
                  </a:cubicBezTo>
                  <a:cubicBezTo>
                    <a:pt x="113444" y="285434"/>
                    <a:pt x="105836" y="282236"/>
                    <a:pt x="99221" y="277826"/>
                  </a:cubicBezTo>
                  <a:cubicBezTo>
                    <a:pt x="66126" y="281503"/>
                    <a:pt x="42630" y="274885"/>
                    <a:pt x="19845" y="297670"/>
                  </a:cubicBezTo>
                  <a:cubicBezTo>
                    <a:pt x="14223" y="303292"/>
                    <a:pt x="11025" y="310900"/>
                    <a:pt x="6615" y="317515"/>
                  </a:cubicBezTo>
                  <a:cubicBezTo>
                    <a:pt x="4410" y="326335"/>
                    <a:pt x="0" y="334884"/>
                    <a:pt x="0" y="343975"/>
                  </a:cubicBezTo>
                  <a:cubicBezTo>
                    <a:pt x="0" y="411568"/>
                    <a:pt x="1429" y="436401"/>
                    <a:pt x="13230" y="489503"/>
                  </a:cubicBezTo>
                  <a:cubicBezTo>
                    <a:pt x="22875" y="532903"/>
                    <a:pt x="18680" y="501197"/>
                    <a:pt x="26459" y="555652"/>
                  </a:cubicBezTo>
                  <a:cubicBezTo>
                    <a:pt x="28973" y="573250"/>
                    <a:pt x="29349" y="591189"/>
                    <a:pt x="33074" y="608571"/>
                  </a:cubicBezTo>
                  <a:cubicBezTo>
                    <a:pt x="35996" y="622207"/>
                    <a:pt x="36442" y="638399"/>
                    <a:pt x="46303" y="648260"/>
                  </a:cubicBezTo>
                  <a:cubicBezTo>
                    <a:pt x="50713" y="652670"/>
                    <a:pt x="55637" y="656620"/>
                    <a:pt x="59533" y="661490"/>
                  </a:cubicBezTo>
                  <a:cubicBezTo>
                    <a:pt x="74815" y="680593"/>
                    <a:pt x="68244" y="680367"/>
                    <a:pt x="85992" y="694565"/>
                  </a:cubicBezTo>
                  <a:cubicBezTo>
                    <a:pt x="117587" y="719841"/>
                    <a:pt x="93076" y="698106"/>
                    <a:pt x="125680" y="714409"/>
                  </a:cubicBezTo>
                  <a:cubicBezTo>
                    <a:pt x="132791" y="717964"/>
                    <a:pt x="138413" y="724084"/>
                    <a:pt x="145524" y="727639"/>
                  </a:cubicBezTo>
                  <a:cubicBezTo>
                    <a:pt x="160173" y="734964"/>
                    <a:pt x="192958" y="739901"/>
                    <a:pt x="205056" y="740869"/>
                  </a:cubicBezTo>
                  <a:cubicBezTo>
                    <a:pt x="246874" y="744215"/>
                    <a:pt x="288843" y="745279"/>
                    <a:pt x="330736" y="747484"/>
                  </a:cubicBezTo>
                  <a:cubicBezTo>
                    <a:pt x="428099" y="763712"/>
                    <a:pt x="375759" y="741503"/>
                    <a:pt x="363809" y="932701"/>
                  </a:cubicBezTo>
                  <a:cubicBezTo>
                    <a:pt x="362339" y="956224"/>
                    <a:pt x="354319" y="969800"/>
                    <a:pt x="350580" y="992235"/>
                  </a:cubicBezTo>
                  <a:cubicBezTo>
                    <a:pt x="329511" y="1118651"/>
                    <a:pt x="344004" y="1044861"/>
                    <a:pt x="330736" y="1144378"/>
                  </a:cubicBezTo>
                  <a:cubicBezTo>
                    <a:pt x="324257" y="1192977"/>
                    <a:pt x="326269" y="1171095"/>
                    <a:pt x="317506" y="1210527"/>
                  </a:cubicBezTo>
                  <a:cubicBezTo>
                    <a:pt x="315067" y="1221502"/>
                    <a:pt x="313330" y="1232626"/>
                    <a:pt x="310891" y="1243601"/>
                  </a:cubicBezTo>
                  <a:cubicBezTo>
                    <a:pt x="308919" y="1252476"/>
                    <a:pt x="306060" y="1261146"/>
                    <a:pt x="304277" y="1270061"/>
                  </a:cubicBezTo>
                  <a:cubicBezTo>
                    <a:pt x="297766" y="1302618"/>
                    <a:pt x="287398" y="1384567"/>
                    <a:pt x="284433" y="1402359"/>
                  </a:cubicBezTo>
                  <a:cubicBezTo>
                    <a:pt x="282228" y="1415589"/>
                    <a:pt x="279857" y="1428792"/>
                    <a:pt x="277818" y="1442049"/>
                  </a:cubicBezTo>
                  <a:cubicBezTo>
                    <a:pt x="273078" y="1472860"/>
                    <a:pt x="266970" y="1527513"/>
                    <a:pt x="257974" y="1554502"/>
                  </a:cubicBezTo>
                  <a:lnTo>
                    <a:pt x="251359" y="1574347"/>
                  </a:lnTo>
                  <a:cubicBezTo>
                    <a:pt x="253564" y="1605216"/>
                    <a:pt x="252596" y="1636478"/>
                    <a:pt x="257974" y="1666955"/>
                  </a:cubicBezTo>
                  <a:cubicBezTo>
                    <a:pt x="260413" y="1680779"/>
                    <a:pt x="279787" y="1695025"/>
                    <a:pt x="291047" y="1700030"/>
                  </a:cubicBezTo>
                  <a:cubicBezTo>
                    <a:pt x="303790" y="1705694"/>
                    <a:pt x="317506" y="1708850"/>
                    <a:pt x="330736" y="1713260"/>
                  </a:cubicBezTo>
                  <a:lnTo>
                    <a:pt x="370424" y="1726489"/>
                  </a:lnTo>
                  <a:cubicBezTo>
                    <a:pt x="377039" y="1728694"/>
                    <a:pt x="384032" y="1729986"/>
                    <a:pt x="390268" y="1733104"/>
                  </a:cubicBezTo>
                  <a:cubicBezTo>
                    <a:pt x="399088" y="1737514"/>
                    <a:pt x="408166" y="1741442"/>
                    <a:pt x="416727" y="1746334"/>
                  </a:cubicBezTo>
                  <a:cubicBezTo>
                    <a:pt x="449944" y="1765316"/>
                    <a:pt x="423050" y="1755659"/>
                    <a:pt x="463030" y="1772794"/>
                  </a:cubicBezTo>
                  <a:cubicBezTo>
                    <a:pt x="469439" y="1775541"/>
                    <a:pt x="476259" y="1777204"/>
                    <a:pt x="482874" y="1779409"/>
                  </a:cubicBezTo>
                  <a:cubicBezTo>
                    <a:pt x="520493" y="1817028"/>
                    <a:pt x="484270" y="1786721"/>
                    <a:pt x="522562" y="1805868"/>
                  </a:cubicBezTo>
                  <a:cubicBezTo>
                    <a:pt x="573853" y="1831515"/>
                    <a:pt x="512372" y="1809086"/>
                    <a:pt x="562250" y="1825713"/>
                  </a:cubicBezTo>
                  <a:cubicBezTo>
                    <a:pt x="576116" y="1867310"/>
                    <a:pt x="571072" y="1843340"/>
                    <a:pt x="562250" y="1918322"/>
                  </a:cubicBezTo>
                  <a:cubicBezTo>
                    <a:pt x="554162" y="1987071"/>
                    <a:pt x="560046" y="1933755"/>
                    <a:pt x="549021" y="1977856"/>
                  </a:cubicBezTo>
                  <a:cubicBezTo>
                    <a:pt x="546294" y="1988763"/>
                    <a:pt x="544611" y="1999905"/>
                    <a:pt x="542406" y="2010930"/>
                  </a:cubicBezTo>
                  <a:cubicBezTo>
                    <a:pt x="544611" y="2028570"/>
                    <a:pt x="541801" y="2047604"/>
                    <a:pt x="549021" y="2063849"/>
                  </a:cubicBezTo>
                  <a:cubicBezTo>
                    <a:pt x="551853" y="2070221"/>
                    <a:pt x="562161" y="2068548"/>
                    <a:pt x="568865" y="2070464"/>
                  </a:cubicBezTo>
                  <a:cubicBezTo>
                    <a:pt x="584227" y="2074853"/>
                    <a:pt x="613622" y="2081421"/>
                    <a:pt x="628397" y="2083694"/>
                  </a:cubicBezTo>
                  <a:cubicBezTo>
                    <a:pt x="645967" y="2086397"/>
                    <a:pt x="663676" y="2088104"/>
                    <a:pt x="681315" y="2090309"/>
                  </a:cubicBezTo>
                  <a:cubicBezTo>
                    <a:pt x="696749" y="2088104"/>
                    <a:pt x="714465" y="2092065"/>
                    <a:pt x="727618" y="2083694"/>
                  </a:cubicBezTo>
                  <a:cubicBezTo>
                    <a:pt x="741032" y="2075158"/>
                    <a:pt x="754077" y="2044005"/>
                    <a:pt x="754077" y="2044005"/>
                  </a:cubicBezTo>
                  <a:cubicBezTo>
                    <a:pt x="770700" y="1994128"/>
                    <a:pt x="748277" y="2055604"/>
                    <a:pt x="773921" y="2004315"/>
                  </a:cubicBezTo>
                  <a:cubicBezTo>
                    <a:pt x="777039" y="1998079"/>
                    <a:pt x="776948" y="1990450"/>
                    <a:pt x="780535" y="1984471"/>
                  </a:cubicBezTo>
                  <a:cubicBezTo>
                    <a:pt x="804101" y="1945193"/>
                    <a:pt x="784295" y="2002469"/>
                    <a:pt x="806994" y="1951396"/>
                  </a:cubicBezTo>
                  <a:cubicBezTo>
                    <a:pt x="812658" y="1938653"/>
                    <a:pt x="815814" y="1924937"/>
                    <a:pt x="820224" y="1911707"/>
                  </a:cubicBezTo>
                  <a:lnTo>
                    <a:pt x="826838" y="1891862"/>
                  </a:lnTo>
                  <a:cubicBezTo>
                    <a:pt x="829043" y="1885247"/>
                    <a:pt x="831762" y="1878782"/>
                    <a:pt x="833453" y="1872017"/>
                  </a:cubicBezTo>
                  <a:lnTo>
                    <a:pt x="840068" y="1845558"/>
                  </a:lnTo>
                  <a:cubicBezTo>
                    <a:pt x="842273" y="1823508"/>
                    <a:pt x="846682" y="1801569"/>
                    <a:pt x="846682" y="1779409"/>
                  </a:cubicBezTo>
                  <a:cubicBezTo>
                    <a:pt x="846682" y="1752858"/>
                    <a:pt x="843577" y="1726348"/>
                    <a:pt x="840068" y="1700030"/>
                  </a:cubicBezTo>
                  <a:cubicBezTo>
                    <a:pt x="839147" y="1693118"/>
                    <a:pt x="835144" y="1686950"/>
                    <a:pt x="833453" y="1680185"/>
                  </a:cubicBezTo>
                  <a:cubicBezTo>
                    <a:pt x="830726" y="1669278"/>
                    <a:pt x="829043" y="1658136"/>
                    <a:pt x="826838" y="1647111"/>
                  </a:cubicBezTo>
                  <a:cubicBezTo>
                    <a:pt x="827823" y="1625439"/>
                    <a:pt x="828621" y="1504885"/>
                    <a:pt x="840068" y="1455278"/>
                  </a:cubicBezTo>
                  <a:cubicBezTo>
                    <a:pt x="843204" y="1441690"/>
                    <a:pt x="848887" y="1428819"/>
                    <a:pt x="853297" y="1415589"/>
                  </a:cubicBezTo>
                  <a:cubicBezTo>
                    <a:pt x="855502" y="1408974"/>
                    <a:pt x="856044" y="1401546"/>
                    <a:pt x="859912" y="1395744"/>
                  </a:cubicBezTo>
                  <a:cubicBezTo>
                    <a:pt x="864322" y="1389129"/>
                    <a:pt x="869912" y="1383165"/>
                    <a:pt x="873141" y="1375900"/>
                  </a:cubicBezTo>
                  <a:cubicBezTo>
                    <a:pt x="878805" y="1363156"/>
                    <a:pt x="886371" y="1336210"/>
                    <a:pt x="886371" y="1336210"/>
                  </a:cubicBezTo>
                  <a:cubicBezTo>
                    <a:pt x="898246" y="1264950"/>
                    <a:pt x="900229" y="1270468"/>
                    <a:pt x="886371" y="1164223"/>
                  </a:cubicBezTo>
                  <a:cubicBezTo>
                    <a:pt x="885343" y="1156340"/>
                    <a:pt x="876696" y="1151489"/>
                    <a:pt x="873141" y="1144378"/>
                  </a:cubicBezTo>
                  <a:cubicBezTo>
                    <a:pt x="870023" y="1138141"/>
                    <a:pt x="869644" y="1130770"/>
                    <a:pt x="866526" y="1124533"/>
                  </a:cubicBezTo>
                  <a:cubicBezTo>
                    <a:pt x="840880" y="1073240"/>
                    <a:pt x="863309" y="1134726"/>
                    <a:pt x="846682" y="1084844"/>
                  </a:cubicBezTo>
                  <a:cubicBezTo>
                    <a:pt x="862352" y="1069174"/>
                    <a:pt x="877165" y="1052632"/>
                    <a:pt x="899600" y="1045154"/>
                  </a:cubicBezTo>
                  <a:cubicBezTo>
                    <a:pt x="906215" y="1042949"/>
                    <a:pt x="912638" y="1040052"/>
                    <a:pt x="919444" y="1038540"/>
                  </a:cubicBezTo>
                  <a:cubicBezTo>
                    <a:pt x="946661" y="1032492"/>
                    <a:pt x="965732" y="1032531"/>
                    <a:pt x="992206" y="1025310"/>
                  </a:cubicBezTo>
                  <a:cubicBezTo>
                    <a:pt x="1005660" y="1021641"/>
                    <a:pt x="1020291" y="1019816"/>
                    <a:pt x="1031894" y="1012080"/>
                  </a:cubicBezTo>
                  <a:cubicBezTo>
                    <a:pt x="1056927" y="995390"/>
                    <a:pt x="1046117" y="1004471"/>
                    <a:pt x="1064968" y="985620"/>
                  </a:cubicBezTo>
                  <a:cubicBezTo>
                    <a:pt x="1082827" y="932037"/>
                    <a:pt x="1075374" y="962588"/>
                    <a:pt x="1064968" y="853322"/>
                  </a:cubicBezTo>
                  <a:cubicBezTo>
                    <a:pt x="1062402" y="826374"/>
                    <a:pt x="1060966" y="829476"/>
                    <a:pt x="1045123" y="813633"/>
                  </a:cubicBezTo>
                  <a:cubicBezTo>
                    <a:pt x="1042918" y="807018"/>
                    <a:pt x="1042096" y="799767"/>
                    <a:pt x="1038509" y="793788"/>
                  </a:cubicBezTo>
                  <a:cubicBezTo>
                    <a:pt x="1030205" y="779947"/>
                    <a:pt x="1017024" y="777630"/>
                    <a:pt x="1005435" y="767329"/>
                  </a:cubicBezTo>
                  <a:cubicBezTo>
                    <a:pt x="991451" y="754899"/>
                    <a:pt x="976125" y="743207"/>
                    <a:pt x="965747" y="727639"/>
                  </a:cubicBezTo>
                  <a:cubicBezTo>
                    <a:pt x="961337" y="721024"/>
                    <a:pt x="958139" y="713416"/>
                    <a:pt x="952518" y="707794"/>
                  </a:cubicBezTo>
                  <a:cubicBezTo>
                    <a:pt x="946897" y="702173"/>
                    <a:pt x="938882" y="699531"/>
                    <a:pt x="932674" y="694565"/>
                  </a:cubicBezTo>
                  <a:cubicBezTo>
                    <a:pt x="919208" y="683792"/>
                    <a:pt x="916038" y="676226"/>
                    <a:pt x="906215" y="661490"/>
                  </a:cubicBezTo>
                  <a:cubicBezTo>
                    <a:pt x="910625" y="654875"/>
                    <a:pt x="913823" y="647267"/>
                    <a:pt x="919444" y="641645"/>
                  </a:cubicBezTo>
                  <a:cubicBezTo>
                    <a:pt x="925065" y="636024"/>
                    <a:pt x="934322" y="634624"/>
                    <a:pt x="939288" y="628416"/>
                  </a:cubicBezTo>
                  <a:cubicBezTo>
                    <a:pt x="943644" y="622971"/>
                    <a:pt x="942785" y="614808"/>
                    <a:pt x="945903" y="608571"/>
                  </a:cubicBezTo>
                  <a:cubicBezTo>
                    <a:pt x="949458" y="601460"/>
                    <a:pt x="954722" y="595341"/>
                    <a:pt x="959132" y="588726"/>
                  </a:cubicBezTo>
                  <a:cubicBezTo>
                    <a:pt x="956927" y="540217"/>
                    <a:pt x="956390" y="491603"/>
                    <a:pt x="952518" y="443198"/>
                  </a:cubicBezTo>
                  <a:cubicBezTo>
                    <a:pt x="951962" y="436248"/>
                    <a:pt x="949021" y="429590"/>
                    <a:pt x="945903" y="423354"/>
                  </a:cubicBezTo>
                  <a:cubicBezTo>
                    <a:pt x="942348" y="416243"/>
                    <a:pt x="937640" y="409717"/>
                    <a:pt x="932674" y="403509"/>
                  </a:cubicBezTo>
                  <a:cubicBezTo>
                    <a:pt x="928778" y="398639"/>
                    <a:pt x="923854" y="394689"/>
                    <a:pt x="919444" y="390279"/>
                  </a:cubicBezTo>
                  <a:cubicBezTo>
                    <a:pt x="902817" y="340397"/>
                    <a:pt x="925246" y="401883"/>
                    <a:pt x="899600" y="350590"/>
                  </a:cubicBezTo>
                  <a:cubicBezTo>
                    <a:pt x="896482" y="344353"/>
                    <a:pt x="895190" y="337360"/>
                    <a:pt x="892985" y="330745"/>
                  </a:cubicBezTo>
                  <a:cubicBezTo>
                    <a:pt x="890780" y="284441"/>
                    <a:pt x="891490" y="237905"/>
                    <a:pt x="886371" y="191832"/>
                  </a:cubicBezTo>
                  <a:lnTo>
                    <a:pt x="866526" y="132298"/>
                  </a:lnTo>
                  <a:cubicBezTo>
                    <a:pt x="866524" y="132293"/>
                    <a:pt x="853300" y="92612"/>
                    <a:pt x="853297" y="92608"/>
                  </a:cubicBezTo>
                  <a:cubicBezTo>
                    <a:pt x="843473" y="77872"/>
                    <a:pt x="840304" y="70307"/>
                    <a:pt x="826838" y="59534"/>
                  </a:cubicBezTo>
                  <a:cubicBezTo>
                    <a:pt x="820630" y="54568"/>
                    <a:pt x="813609" y="50714"/>
                    <a:pt x="806994" y="46304"/>
                  </a:cubicBezTo>
                  <a:cubicBezTo>
                    <a:pt x="802584" y="39689"/>
                    <a:pt x="800507" y="30673"/>
                    <a:pt x="793765" y="26459"/>
                  </a:cubicBezTo>
                  <a:cubicBezTo>
                    <a:pt x="781940" y="19068"/>
                    <a:pt x="765680" y="20965"/>
                    <a:pt x="754077" y="13230"/>
                  </a:cubicBezTo>
                  <a:lnTo>
                    <a:pt x="734232" y="0"/>
                  </a:lnTo>
                  <a:lnTo>
                    <a:pt x="608553" y="6615"/>
                  </a:lnTo>
                  <a:close/>
                </a:path>
              </a:pathLst>
            </a:cu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grpSp>
      <p:sp>
        <p:nvSpPr>
          <p:cNvPr id="128" name="Rectangle 127"/>
          <p:cNvSpPr/>
          <p:nvPr/>
        </p:nvSpPr>
        <p:spPr bwMode="auto">
          <a:xfrm>
            <a:off x="5037096" y="3713137"/>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29" name="Rectangle 128"/>
          <p:cNvSpPr/>
          <p:nvPr/>
        </p:nvSpPr>
        <p:spPr>
          <a:xfrm>
            <a:off x="5719891" y="1765835"/>
            <a:ext cx="458779" cy="307777"/>
          </a:xfrm>
          <a:prstGeom prst="rect">
            <a:avLst/>
          </a:prstGeom>
        </p:spPr>
        <p:txBody>
          <a:bodyPr wrap="none">
            <a:spAutoFit/>
          </a:bodyPr>
          <a:lstStyle/>
          <a:p>
            <a:pPr algn="ctr"/>
            <a:r>
              <a:rPr lang="en-US" altLang="zh-CN" sz="1400" dirty="0"/>
              <a:t>256</a:t>
            </a:r>
            <a:endParaRPr lang="en-US" sz="1400" dirty="0"/>
          </a:p>
        </p:txBody>
      </p:sp>
      <p:sp>
        <p:nvSpPr>
          <p:cNvPr id="130" name="Rectangle 129"/>
          <p:cNvSpPr/>
          <p:nvPr/>
        </p:nvSpPr>
        <p:spPr>
          <a:xfrm>
            <a:off x="6585132" y="2501588"/>
            <a:ext cx="458779" cy="307777"/>
          </a:xfrm>
          <a:prstGeom prst="rect">
            <a:avLst/>
          </a:prstGeom>
        </p:spPr>
        <p:txBody>
          <a:bodyPr wrap="none">
            <a:spAutoFit/>
          </a:bodyPr>
          <a:lstStyle/>
          <a:p>
            <a:pPr algn="ctr"/>
            <a:r>
              <a:rPr lang="en-US" altLang="zh-CN" sz="1400" dirty="0"/>
              <a:t>256</a:t>
            </a:r>
            <a:endParaRPr lang="en-US" sz="1400" dirty="0"/>
          </a:p>
        </p:txBody>
      </p:sp>
      <p:sp>
        <p:nvSpPr>
          <p:cNvPr id="131" name="Rectangle 130"/>
          <p:cNvSpPr/>
          <p:nvPr/>
        </p:nvSpPr>
        <p:spPr>
          <a:xfrm>
            <a:off x="7450843" y="2496873"/>
            <a:ext cx="458779" cy="307777"/>
          </a:xfrm>
          <a:prstGeom prst="rect">
            <a:avLst/>
          </a:prstGeom>
        </p:spPr>
        <p:txBody>
          <a:bodyPr wrap="none">
            <a:spAutoFit/>
          </a:bodyPr>
          <a:lstStyle/>
          <a:p>
            <a:pPr algn="ctr"/>
            <a:r>
              <a:rPr lang="en-US" altLang="zh-CN" sz="1400" dirty="0"/>
              <a:t>256</a:t>
            </a:r>
            <a:endParaRPr lang="en-US" sz="1400" dirty="0"/>
          </a:p>
        </p:txBody>
      </p:sp>
      <p:sp>
        <p:nvSpPr>
          <p:cNvPr id="132" name="Rectangle 131"/>
          <p:cNvSpPr/>
          <p:nvPr/>
        </p:nvSpPr>
        <p:spPr>
          <a:xfrm>
            <a:off x="8405492" y="2496873"/>
            <a:ext cx="276037" cy="307777"/>
          </a:xfrm>
          <a:prstGeom prst="rect">
            <a:avLst/>
          </a:prstGeom>
        </p:spPr>
        <p:txBody>
          <a:bodyPr wrap="none">
            <a:spAutoFit/>
          </a:bodyPr>
          <a:lstStyle/>
          <a:p>
            <a:pPr algn="ctr"/>
            <a:r>
              <a:rPr lang="en-US" altLang="zh-CN" sz="1400" dirty="0" smtClean="0"/>
              <a:t>2</a:t>
            </a:r>
            <a:endParaRPr lang="en-US" sz="1400" dirty="0"/>
          </a:p>
        </p:txBody>
      </p:sp>
      <p:sp>
        <p:nvSpPr>
          <p:cNvPr id="133" name="Rectangle 132"/>
          <p:cNvSpPr/>
          <p:nvPr/>
        </p:nvSpPr>
        <p:spPr>
          <a:xfrm>
            <a:off x="4866867" y="3403729"/>
            <a:ext cx="550152" cy="307777"/>
          </a:xfrm>
          <a:prstGeom prst="rect">
            <a:avLst/>
          </a:prstGeom>
        </p:spPr>
        <p:txBody>
          <a:bodyPr wrap="none">
            <a:spAutoFit/>
          </a:bodyPr>
          <a:lstStyle/>
          <a:p>
            <a:pPr algn="ctr"/>
            <a:r>
              <a:rPr lang="en-US" altLang="zh-CN" sz="1400" dirty="0" smtClean="0"/>
              <a:t>1432</a:t>
            </a:r>
            <a:endParaRPr lang="en-US" sz="1400" dirty="0"/>
          </a:p>
        </p:txBody>
      </p:sp>
    </p:spTree>
    <p:extLst>
      <p:ext uri="{BB962C8B-B14F-4D97-AF65-F5344CB8AC3E}">
        <p14:creationId xmlns:p14="http://schemas.microsoft.com/office/powerpoint/2010/main" val="2385318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Tuple-model</a:t>
            </a:r>
            <a:endParaRPr lang="en-IN" dirty="0"/>
          </a:p>
        </p:txBody>
      </p:sp>
      <p:sp>
        <p:nvSpPr>
          <p:cNvPr id="43" name="Rectangle 42"/>
          <p:cNvSpPr/>
          <p:nvPr/>
        </p:nvSpPr>
        <p:spPr bwMode="auto">
          <a:xfrm>
            <a:off x="5846668" y="2068753"/>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cxnSp>
        <p:nvCxnSpPr>
          <p:cNvPr id="45" name="Straight Arrow Connector 44"/>
          <p:cNvCxnSpPr>
            <a:stCxn id="118" idx="3"/>
          </p:cNvCxnSpPr>
          <p:nvPr/>
        </p:nvCxnSpPr>
        <p:spPr bwMode="auto">
          <a:xfrm>
            <a:off x="5223545" y="2458724"/>
            <a:ext cx="623124"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a:stCxn id="43" idx="3"/>
          </p:cNvCxnSpPr>
          <p:nvPr/>
        </p:nvCxnSpPr>
        <p:spPr bwMode="auto">
          <a:xfrm>
            <a:off x="6042944" y="2458414"/>
            <a:ext cx="681088" cy="641114"/>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p:nvPr/>
        </p:nvCxnSpPr>
        <p:spPr bwMode="auto">
          <a:xfrm flipV="1">
            <a:off x="6042944" y="3291640"/>
            <a:ext cx="681088" cy="710877"/>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48" name="Rectangle 47"/>
          <p:cNvSpPr/>
          <p:nvPr/>
        </p:nvSpPr>
        <p:spPr bwMode="auto">
          <a:xfrm>
            <a:off x="6724029" y="2804650"/>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49" name="Rectangle 48"/>
          <p:cNvSpPr/>
          <p:nvPr/>
        </p:nvSpPr>
        <p:spPr>
          <a:xfrm>
            <a:off x="6181749" y="3566432"/>
            <a:ext cx="1194622" cy="523220"/>
          </a:xfrm>
          <a:prstGeom prst="rect">
            <a:avLst/>
          </a:prstGeom>
        </p:spPr>
        <p:txBody>
          <a:bodyPr wrap="none">
            <a:spAutoFit/>
          </a:bodyPr>
          <a:lstStyle/>
          <a:p>
            <a:pPr algn="ctr"/>
            <a:r>
              <a:rPr lang="en-US" altLang="zh-CN" sz="1400" dirty="0"/>
              <a:t>Point-wise</a:t>
            </a:r>
            <a:r>
              <a:rPr lang="zh-CN" altLang="en-US" sz="1400" dirty="0"/>
              <a:t> </a:t>
            </a:r>
            <a:endParaRPr lang="en-US" altLang="zh-CN" sz="1400" dirty="0"/>
          </a:p>
          <a:p>
            <a:pPr algn="ctr"/>
            <a:r>
              <a:rPr lang="en-US" altLang="zh-CN" sz="1400" dirty="0"/>
              <a:t>multiplication</a:t>
            </a:r>
            <a:endParaRPr lang="en-US" sz="1400" dirty="0"/>
          </a:p>
        </p:txBody>
      </p:sp>
      <p:sp>
        <p:nvSpPr>
          <p:cNvPr id="50" name="Rectangle 49"/>
          <p:cNvSpPr/>
          <p:nvPr/>
        </p:nvSpPr>
        <p:spPr bwMode="auto">
          <a:xfrm>
            <a:off x="7599137" y="2800177"/>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cxnSp>
        <p:nvCxnSpPr>
          <p:cNvPr id="51" name="Straight Arrow Connector 50"/>
          <p:cNvCxnSpPr>
            <a:stCxn id="48" idx="3"/>
            <a:endCxn id="50" idx="1"/>
          </p:cNvCxnSpPr>
          <p:nvPr/>
        </p:nvCxnSpPr>
        <p:spPr bwMode="auto">
          <a:xfrm flipV="1">
            <a:off x="6920302" y="3189836"/>
            <a:ext cx="678835" cy="447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52" name="Rectangle 51"/>
          <p:cNvSpPr/>
          <p:nvPr/>
        </p:nvSpPr>
        <p:spPr bwMode="auto">
          <a:xfrm>
            <a:off x="8463871" y="2804650"/>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cxnSp>
        <p:nvCxnSpPr>
          <p:cNvPr id="53" name="Straight Arrow Connector 52"/>
          <p:cNvCxnSpPr>
            <a:stCxn id="50" idx="3"/>
            <a:endCxn id="52" idx="1"/>
          </p:cNvCxnSpPr>
          <p:nvPr/>
        </p:nvCxnSpPr>
        <p:spPr bwMode="auto">
          <a:xfrm>
            <a:off x="7795410" y="3189836"/>
            <a:ext cx="668461" cy="447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54" name="Rectangle 53"/>
          <p:cNvSpPr/>
          <p:nvPr/>
        </p:nvSpPr>
        <p:spPr>
          <a:xfrm>
            <a:off x="8177442" y="3579495"/>
            <a:ext cx="782522" cy="307777"/>
          </a:xfrm>
          <a:prstGeom prst="rect">
            <a:avLst/>
          </a:prstGeom>
        </p:spPr>
        <p:txBody>
          <a:bodyPr wrap="none">
            <a:spAutoFit/>
          </a:bodyPr>
          <a:lstStyle/>
          <a:p>
            <a:pPr algn="ctr"/>
            <a:r>
              <a:rPr lang="en-US" altLang="zh-CN" sz="1400" dirty="0" err="1"/>
              <a:t>Softmax</a:t>
            </a:r>
            <a:endParaRPr lang="en-US" sz="1400" dirty="0"/>
          </a:p>
        </p:txBody>
      </p:sp>
      <p:sp>
        <p:nvSpPr>
          <p:cNvPr id="56" name="Rectangle 55"/>
          <p:cNvSpPr/>
          <p:nvPr/>
        </p:nvSpPr>
        <p:spPr bwMode="auto">
          <a:xfrm>
            <a:off x="5851889" y="3711506"/>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81" name="Rectangle 80"/>
          <p:cNvSpPr/>
          <p:nvPr/>
        </p:nvSpPr>
        <p:spPr>
          <a:xfrm>
            <a:off x="5719891" y="3408403"/>
            <a:ext cx="458779" cy="307777"/>
          </a:xfrm>
          <a:prstGeom prst="rect">
            <a:avLst/>
          </a:prstGeom>
        </p:spPr>
        <p:txBody>
          <a:bodyPr wrap="none">
            <a:spAutoFit/>
          </a:bodyPr>
          <a:lstStyle/>
          <a:p>
            <a:pPr algn="ctr"/>
            <a:r>
              <a:rPr lang="en-US" altLang="zh-CN" sz="1400" dirty="0"/>
              <a:t>256</a:t>
            </a:r>
            <a:endParaRPr lang="en-US" sz="1400" dirty="0"/>
          </a:p>
        </p:txBody>
      </p:sp>
      <p:sp>
        <p:nvSpPr>
          <p:cNvPr id="84" name="Rectangle 83"/>
          <p:cNvSpPr/>
          <p:nvPr/>
        </p:nvSpPr>
        <p:spPr>
          <a:xfrm>
            <a:off x="7297905" y="3562292"/>
            <a:ext cx="893496" cy="523220"/>
          </a:xfrm>
          <a:prstGeom prst="rect">
            <a:avLst/>
          </a:prstGeom>
        </p:spPr>
        <p:txBody>
          <a:bodyPr wrap="square" lIns="0" rIns="0">
            <a:spAutoFit/>
          </a:bodyPr>
          <a:lstStyle/>
          <a:p>
            <a:pPr algn="ctr"/>
            <a:r>
              <a:rPr lang="en-US" altLang="zh-CN" sz="1400" dirty="0"/>
              <a:t>Fully-Connected</a:t>
            </a:r>
            <a:endParaRPr lang="en-US" sz="1400" dirty="0"/>
          </a:p>
        </p:txBody>
      </p:sp>
      <p:sp>
        <p:nvSpPr>
          <p:cNvPr id="86" name="Rectangle 85"/>
          <p:cNvSpPr/>
          <p:nvPr/>
        </p:nvSpPr>
        <p:spPr>
          <a:xfrm>
            <a:off x="5487986" y="4469427"/>
            <a:ext cx="1043442" cy="523220"/>
          </a:xfrm>
          <a:prstGeom prst="rect">
            <a:avLst/>
          </a:prstGeom>
        </p:spPr>
        <p:txBody>
          <a:bodyPr wrap="square" lIns="0" rIns="0">
            <a:spAutoFit/>
          </a:bodyPr>
          <a:lstStyle/>
          <a:p>
            <a:pPr algn="ctr"/>
            <a:r>
              <a:rPr lang="en-US" altLang="zh-CN" sz="1400" dirty="0"/>
              <a:t>Fully-Connected</a:t>
            </a:r>
            <a:endParaRPr lang="en-US" sz="1400" dirty="0"/>
          </a:p>
        </p:txBody>
      </p:sp>
      <p:cxnSp>
        <p:nvCxnSpPr>
          <p:cNvPr id="87" name="Straight Arrow Connector 86"/>
          <p:cNvCxnSpPr>
            <a:stCxn id="96" idx="3"/>
            <a:endCxn id="56" idx="1"/>
          </p:cNvCxnSpPr>
          <p:nvPr/>
        </p:nvCxnSpPr>
        <p:spPr bwMode="auto">
          <a:xfrm flipV="1">
            <a:off x="5233369" y="4101165"/>
            <a:ext cx="618520" cy="163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88" name="Right Arrow 87"/>
          <p:cNvSpPr/>
          <p:nvPr/>
        </p:nvSpPr>
        <p:spPr bwMode="auto">
          <a:xfrm>
            <a:off x="3381546" y="4135900"/>
            <a:ext cx="1645726" cy="145786"/>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91" name="TextBox 90"/>
          <p:cNvSpPr txBox="1"/>
          <p:nvPr/>
        </p:nvSpPr>
        <p:spPr>
          <a:xfrm>
            <a:off x="3300109" y="3549068"/>
            <a:ext cx="1841835" cy="646331"/>
          </a:xfrm>
          <a:prstGeom prst="rect">
            <a:avLst/>
          </a:prstGeom>
          <a:noFill/>
        </p:spPr>
        <p:txBody>
          <a:bodyPr wrap="square" rtlCol="0">
            <a:spAutoFit/>
          </a:bodyPr>
          <a:lstStyle/>
          <a:p>
            <a:pPr algn="ctr"/>
            <a:r>
              <a:rPr lang="en-US" dirty="0"/>
              <a:t>Attention-based features</a:t>
            </a:r>
          </a:p>
        </p:txBody>
      </p:sp>
      <p:grpSp>
        <p:nvGrpSpPr>
          <p:cNvPr id="92" name="Group 91"/>
          <p:cNvGrpSpPr/>
          <p:nvPr/>
        </p:nvGrpSpPr>
        <p:grpSpPr>
          <a:xfrm>
            <a:off x="981399" y="3490531"/>
            <a:ext cx="2400146" cy="1501439"/>
            <a:chOff x="127000" y="889000"/>
            <a:chExt cx="8890000" cy="5080000"/>
          </a:xfrm>
        </p:grpSpPr>
        <p:pic>
          <p:nvPicPr>
            <p:cNvPr id="93" name="Picture 92"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889000"/>
              <a:ext cx="8890000" cy="5080000"/>
            </a:xfrm>
            <a:prstGeom prst="rect">
              <a:avLst/>
            </a:prstGeom>
          </p:spPr>
        </p:pic>
        <p:sp>
          <p:nvSpPr>
            <p:cNvPr id="94" name="Freeform 93"/>
            <p:cNvSpPr/>
            <p:nvPr/>
          </p:nvSpPr>
          <p:spPr>
            <a:xfrm>
              <a:off x="6085527" y="3128849"/>
              <a:ext cx="906214" cy="1528042"/>
            </a:xfrm>
            <a:custGeom>
              <a:avLst/>
              <a:gdLst>
                <a:gd name="connsiteX0" fmla="*/ 780535 w 906214"/>
                <a:gd name="connsiteY0" fmla="*/ 13230 h 1528042"/>
                <a:gd name="connsiteX1" fmla="*/ 509332 w 906214"/>
                <a:gd name="connsiteY1" fmla="*/ 6615 h 1528042"/>
                <a:gd name="connsiteX2" fmla="*/ 244744 w 906214"/>
                <a:gd name="connsiteY2" fmla="*/ 0 h 1528042"/>
                <a:gd name="connsiteX3" fmla="*/ 79376 w 906214"/>
                <a:gd name="connsiteY3" fmla="*/ 6615 h 1528042"/>
                <a:gd name="connsiteX4" fmla="*/ 46303 w 906214"/>
                <a:gd name="connsiteY4" fmla="*/ 13230 h 1528042"/>
                <a:gd name="connsiteX5" fmla="*/ 26459 w 906214"/>
                <a:gd name="connsiteY5" fmla="*/ 26459 h 1528042"/>
                <a:gd name="connsiteX6" fmla="*/ 0 w 906214"/>
                <a:gd name="connsiteY6" fmla="*/ 59534 h 1528042"/>
                <a:gd name="connsiteX7" fmla="*/ 6614 w 906214"/>
                <a:gd name="connsiteY7" fmla="*/ 119068 h 1528042"/>
                <a:gd name="connsiteX8" fmla="*/ 19844 w 906214"/>
                <a:gd name="connsiteY8" fmla="*/ 132298 h 1528042"/>
                <a:gd name="connsiteX9" fmla="*/ 59532 w 906214"/>
                <a:gd name="connsiteY9" fmla="*/ 152143 h 1528042"/>
                <a:gd name="connsiteX10" fmla="*/ 277817 w 906214"/>
                <a:gd name="connsiteY10" fmla="*/ 145528 h 1528042"/>
                <a:gd name="connsiteX11" fmla="*/ 403497 w 906214"/>
                <a:gd name="connsiteY11" fmla="*/ 145528 h 1528042"/>
                <a:gd name="connsiteX12" fmla="*/ 410111 w 906214"/>
                <a:gd name="connsiteY12" fmla="*/ 165372 h 1528042"/>
                <a:gd name="connsiteX13" fmla="*/ 396882 w 906214"/>
                <a:gd name="connsiteY13" fmla="*/ 304285 h 1528042"/>
                <a:gd name="connsiteX14" fmla="*/ 390267 w 906214"/>
                <a:gd name="connsiteY14" fmla="*/ 429968 h 1528042"/>
                <a:gd name="connsiteX15" fmla="*/ 370423 w 906214"/>
                <a:gd name="connsiteY15" fmla="*/ 469658 h 1528042"/>
                <a:gd name="connsiteX16" fmla="*/ 350579 w 906214"/>
                <a:gd name="connsiteY16" fmla="*/ 489503 h 1528042"/>
                <a:gd name="connsiteX17" fmla="*/ 337350 w 906214"/>
                <a:gd name="connsiteY17" fmla="*/ 509347 h 1528042"/>
                <a:gd name="connsiteX18" fmla="*/ 304276 w 906214"/>
                <a:gd name="connsiteY18" fmla="*/ 535807 h 1528042"/>
                <a:gd name="connsiteX19" fmla="*/ 291047 w 906214"/>
                <a:gd name="connsiteY19" fmla="*/ 555652 h 1528042"/>
                <a:gd name="connsiteX20" fmla="*/ 271203 w 906214"/>
                <a:gd name="connsiteY20" fmla="*/ 562267 h 1528042"/>
                <a:gd name="connsiteX21" fmla="*/ 264588 w 906214"/>
                <a:gd name="connsiteY21" fmla="*/ 582111 h 1528042"/>
                <a:gd name="connsiteX22" fmla="*/ 251358 w 906214"/>
                <a:gd name="connsiteY22" fmla="*/ 595341 h 1528042"/>
                <a:gd name="connsiteX23" fmla="*/ 211670 w 906214"/>
                <a:gd name="connsiteY23" fmla="*/ 648260 h 1528042"/>
                <a:gd name="connsiteX24" fmla="*/ 191826 w 906214"/>
                <a:gd name="connsiteY24" fmla="*/ 707794 h 1528042"/>
                <a:gd name="connsiteX25" fmla="*/ 185211 w 906214"/>
                <a:gd name="connsiteY25" fmla="*/ 727639 h 1528042"/>
                <a:gd name="connsiteX26" fmla="*/ 178597 w 906214"/>
                <a:gd name="connsiteY26" fmla="*/ 767328 h 1528042"/>
                <a:gd name="connsiteX27" fmla="*/ 165367 w 906214"/>
                <a:gd name="connsiteY27" fmla="*/ 807018 h 1528042"/>
                <a:gd name="connsiteX28" fmla="*/ 158753 w 906214"/>
                <a:gd name="connsiteY28" fmla="*/ 826863 h 1528042"/>
                <a:gd name="connsiteX29" fmla="*/ 152138 w 906214"/>
                <a:gd name="connsiteY29" fmla="*/ 859937 h 1528042"/>
                <a:gd name="connsiteX30" fmla="*/ 138908 w 906214"/>
                <a:gd name="connsiteY30" fmla="*/ 959161 h 1528042"/>
                <a:gd name="connsiteX31" fmla="*/ 132294 w 906214"/>
                <a:gd name="connsiteY31" fmla="*/ 1137763 h 1528042"/>
                <a:gd name="connsiteX32" fmla="*/ 138908 w 906214"/>
                <a:gd name="connsiteY32" fmla="*/ 1197297 h 1528042"/>
                <a:gd name="connsiteX33" fmla="*/ 145523 w 906214"/>
                <a:gd name="connsiteY33" fmla="*/ 1217142 h 1528042"/>
                <a:gd name="connsiteX34" fmla="*/ 152138 w 906214"/>
                <a:gd name="connsiteY34" fmla="*/ 1243601 h 1528042"/>
                <a:gd name="connsiteX35" fmla="*/ 165367 w 906214"/>
                <a:gd name="connsiteY35" fmla="*/ 1289906 h 1528042"/>
                <a:gd name="connsiteX36" fmla="*/ 171982 w 906214"/>
                <a:gd name="connsiteY36" fmla="*/ 1322980 h 1528042"/>
                <a:gd name="connsiteX37" fmla="*/ 185211 w 906214"/>
                <a:gd name="connsiteY37" fmla="*/ 1375899 h 1528042"/>
                <a:gd name="connsiteX38" fmla="*/ 191826 w 906214"/>
                <a:gd name="connsiteY38" fmla="*/ 1408974 h 1528042"/>
                <a:gd name="connsiteX39" fmla="*/ 205056 w 906214"/>
                <a:gd name="connsiteY39" fmla="*/ 1448663 h 1528042"/>
                <a:gd name="connsiteX40" fmla="*/ 211670 w 906214"/>
                <a:gd name="connsiteY40" fmla="*/ 1468508 h 1528042"/>
                <a:gd name="connsiteX41" fmla="*/ 224900 w 906214"/>
                <a:gd name="connsiteY41" fmla="*/ 1481738 h 1528042"/>
                <a:gd name="connsiteX42" fmla="*/ 238129 w 906214"/>
                <a:gd name="connsiteY42" fmla="*/ 1501583 h 1528042"/>
                <a:gd name="connsiteX43" fmla="*/ 257973 w 906214"/>
                <a:gd name="connsiteY43" fmla="*/ 1508198 h 1528042"/>
                <a:gd name="connsiteX44" fmla="*/ 310891 w 906214"/>
                <a:gd name="connsiteY44" fmla="*/ 1528042 h 1528042"/>
                <a:gd name="connsiteX45" fmla="*/ 410111 w 906214"/>
                <a:gd name="connsiteY45" fmla="*/ 1514812 h 1528042"/>
                <a:gd name="connsiteX46" fmla="*/ 449800 w 906214"/>
                <a:gd name="connsiteY46" fmla="*/ 1488353 h 1528042"/>
                <a:gd name="connsiteX47" fmla="*/ 496102 w 906214"/>
                <a:gd name="connsiteY47" fmla="*/ 1435434 h 1528042"/>
                <a:gd name="connsiteX48" fmla="*/ 529176 w 906214"/>
                <a:gd name="connsiteY48" fmla="*/ 1336210 h 1528042"/>
                <a:gd name="connsiteX49" fmla="*/ 542405 w 906214"/>
                <a:gd name="connsiteY49" fmla="*/ 1296521 h 1528042"/>
                <a:gd name="connsiteX50" fmla="*/ 549020 w 906214"/>
                <a:gd name="connsiteY50" fmla="*/ 1256831 h 1528042"/>
                <a:gd name="connsiteX51" fmla="*/ 562249 w 906214"/>
                <a:gd name="connsiteY51" fmla="*/ 1144378 h 1528042"/>
                <a:gd name="connsiteX52" fmla="*/ 568864 w 906214"/>
                <a:gd name="connsiteY52" fmla="*/ 1117918 h 1528042"/>
                <a:gd name="connsiteX53" fmla="*/ 575479 w 906214"/>
                <a:gd name="connsiteY53" fmla="*/ 1064999 h 1528042"/>
                <a:gd name="connsiteX54" fmla="*/ 601938 w 906214"/>
                <a:gd name="connsiteY54" fmla="*/ 1012080 h 1528042"/>
                <a:gd name="connsiteX55" fmla="*/ 621782 w 906214"/>
                <a:gd name="connsiteY55" fmla="*/ 1005465 h 1528042"/>
                <a:gd name="connsiteX56" fmla="*/ 641626 w 906214"/>
                <a:gd name="connsiteY56" fmla="*/ 1012080 h 1528042"/>
                <a:gd name="connsiteX57" fmla="*/ 668085 w 906214"/>
                <a:gd name="connsiteY57" fmla="*/ 1071614 h 1528042"/>
                <a:gd name="connsiteX58" fmla="*/ 674699 w 906214"/>
                <a:gd name="connsiteY58" fmla="*/ 1091459 h 1528042"/>
                <a:gd name="connsiteX59" fmla="*/ 687929 w 906214"/>
                <a:gd name="connsiteY59" fmla="*/ 1111303 h 1528042"/>
                <a:gd name="connsiteX60" fmla="*/ 754076 w 906214"/>
                <a:gd name="connsiteY60" fmla="*/ 1144378 h 1528042"/>
                <a:gd name="connsiteX61" fmla="*/ 806993 w 906214"/>
                <a:gd name="connsiteY61" fmla="*/ 1131148 h 1528042"/>
                <a:gd name="connsiteX62" fmla="*/ 840067 w 906214"/>
                <a:gd name="connsiteY62" fmla="*/ 1104688 h 1528042"/>
                <a:gd name="connsiteX63" fmla="*/ 859911 w 906214"/>
                <a:gd name="connsiteY63" fmla="*/ 1045154 h 1528042"/>
                <a:gd name="connsiteX64" fmla="*/ 873141 w 906214"/>
                <a:gd name="connsiteY64" fmla="*/ 1005465 h 1528042"/>
                <a:gd name="connsiteX65" fmla="*/ 886370 w 906214"/>
                <a:gd name="connsiteY65" fmla="*/ 945931 h 1528042"/>
                <a:gd name="connsiteX66" fmla="*/ 892985 w 906214"/>
                <a:gd name="connsiteY66" fmla="*/ 899627 h 1528042"/>
                <a:gd name="connsiteX67" fmla="*/ 906214 w 906214"/>
                <a:gd name="connsiteY67" fmla="*/ 701179 h 1528042"/>
                <a:gd name="connsiteX68" fmla="*/ 899599 w 906214"/>
                <a:gd name="connsiteY68" fmla="*/ 482888 h 1528042"/>
                <a:gd name="connsiteX69" fmla="*/ 886370 w 906214"/>
                <a:gd name="connsiteY69" fmla="*/ 443198 h 1528042"/>
                <a:gd name="connsiteX70" fmla="*/ 866526 w 906214"/>
                <a:gd name="connsiteY70" fmla="*/ 429968 h 1528042"/>
                <a:gd name="connsiteX71" fmla="*/ 840067 w 906214"/>
                <a:gd name="connsiteY71" fmla="*/ 403509 h 1528042"/>
                <a:gd name="connsiteX72" fmla="*/ 806993 w 906214"/>
                <a:gd name="connsiteY72" fmla="*/ 370434 h 1528042"/>
                <a:gd name="connsiteX73" fmla="*/ 767305 w 906214"/>
                <a:gd name="connsiteY73" fmla="*/ 357205 h 1528042"/>
                <a:gd name="connsiteX74" fmla="*/ 747461 w 906214"/>
                <a:gd name="connsiteY74" fmla="*/ 350590 h 1528042"/>
                <a:gd name="connsiteX75" fmla="*/ 727617 w 906214"/>
                <a:gd name="connsiteY75" fmla="*/ 284441 h 1528042"/>
                <a:gd name="connsiteX76" fmla="*/ 721002 w 906214"/>
                <a:gd name="connsiteY76" fmla="*/ 264596 h 1528042"/>
                <a:gd name="connsiteX77" fmla="*/ 734232 w 906214"/>
                <a:gd name="connsiteY77" fmla="*/ 224906 h 1528042"/>
                <a:gd name="connsiteX78" fmla="*/ 773920 w 906214"/>
                <a:gd name="connsiteY78" fmla="*/ 198447 h 1528042"/>
                <a:gd name="connsiteX79" fmla="*/ 793764 w 906214"/>
                <a:gd name="connsiteY79" fmla="*/ 185217 h 1528042"/>
                <a:gd name="connsiteX80" fmla="*/ 866526 w 906214"/>
                <a:gd name="connsiteY80" fmla="*/ 165372 h 1528042"/>
                <a:gd name="connsiteX81" fmla="*/ 886370 w 906214"/>
                <a:gd name="connsiteY81" fmla="*/ 152143 h 1528042"/>
                <a:gd name="connsiteX82" fmla="*/ 899599 w 906214"/>
                <a:gd name="connsiteY82" fmla="*/ 112453 h 1528042"/>
                <a:gd name="connsiteX83" fmla="*/ 873141 w 906214"/>
                <a:gd name="connsiteY83" fmla="*/ 33074 h 1528042"/>
                <a:gd name="connsiteX84" fmla="*/ 853296 w 906214"/>
                <a:gd name="connsiteY84" fmla="*/ 19845 h 1528042"/>
                <a:gd name="connsiteX85" fmla="*/ 780535 w 906214"/>
                <a:gd name="connsiteY85" fmla="*/ 13230 h 15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06214" h="1528042">
                  <a:moveTo>
                    <a:pt x="780535" y="13230"/>
                  </a:moveTo>
                  <a:cubicBezTo>
                    <a:pt x="723208" y="11025"/>
                    <a:pt x="776692" y="6615"/>
                    <a:pt x="509332" y="6615"/>
                  </a:cubicBezTo>
                  <a:cubicBezTo>
                    <a:pt x="421108" y="6615"/>
                    <a:pt x="332940" y="2205"/>
                    <a:pt x="244744" y="0"/>
                  </a:cubicBezTo>
                  <a:cubicBezTo>
                    <a:pt x="189621" y="2205"/>
                    <a:pt x="134421" y="2945"/>
                    <a:pt x="79376" y="6615"/>
                  </a:cubicBezTo>
                  <a:cubicBezTo>
                    <a:pt x="68158" y="7363"/>
                    <a:pt x="56830" y="9282"/>
                    <a:pt x="46303" y="13230"/>
                  </a:cubicBezTo>
                  <a:cubicBezTo>
                    <a:pt x="38859" y="16021"/>
                    <a:pt x="32667" y="21493"/>
                    <a:pt x="26459" y="26459"/>
                  </a:cubicBezTo>
                  <a:cubicBezTo>
                    <a:pt x="12993" y="37232"/>
                    <a:pt x="9823" y="44798"/>
                    <a:pt x="0" y="59534"/>
                  </a:cubicBezTo>
                  <a:cubicBezTo>
                    <a:pt x="2205" y="79379"/>
                    <a:pt x="1361" y="99805"/>
                    <a:pt x="6614" y="119068"/>
                  </a:cubicBezTo>
                  <a:cubicBezTo>
                    <a:pt x="8255" y="125085"/>
                    <a:pt x="14974" y="128402"/>
                    <a:pt x="19844" y="132298"/>
                  </a:cubicBezTo>
                  <a:cubicBezTo>
                    <a:pt x="38163" y="146953"/>
                    <a:pt x="38572" y="145156"/>
                    <a:pt x="59532" y="152143"/>
                  </a:cubicBezTo>
                  <a:lnTo>
                    <a:pt x="277817" y="145528"/>
                  </a:lnTo>
                  <a:cubicBezTo>
                    <a:pt x="393997" y="140584"/>
                    <a:pt x="335586" y="131945"/>
                    <a:pt x="403497" y="145528"/>
                  </a:cubicBezTo>
                  <a:cubicBezTo>
                    <a:pt x="405702" y="152143"/>
                    <a:pt x="410111" y="158400"/>
                    <a:pt x="410111" y="165372"/>
                  </a:cubicBezTo>
                  <a:cubicBezTo>
                    <a:pt x="410111" y="258311"/>
                    <a:pt x="410874" y="248320"/>
                    <a:pt x="396882" y="304285"/>
                  </a:cubicBezTo>
                  <a:cubicBezTo>
                    <a:pt x="394677" y="346179"/>
                    <a:pt x="394065" y="388188"/>
                    <a:pt x="390267" y="429968"/>
                  </a:cubicBezTo>
                  <a:cubicBezTo>
                    <a:pt x="389049" y="443362"/>
                    <a:pt x="378499" y="459966"/>
                    <a:pt x="370423" y="469658"/>
                  </a:cubicBezTo>
                  <a:cubicBezTo>
                    <a:pt x="364434" y="476845"/>
                    <a:pt x="356568" y="482316"/>
                    <a:pt x="350579" y="489503"/>
                  </a:cubicBezTo>
                  <a:cubicBezTo>
                    <a:pt x="345490" y="495610"/>
                    <a:pt x="342316" y="503139"/>
                    <a:pt x="337350" y="509347"/>
                  </a:cubicBezTo>
                  <a:cubicBezTo>
                    <a:pt x="326578" y="522812"/>
                    <a:pt x="319010" y="525984"/>
                    <a:pt x="304276" y="535807"/>
                  </a:cubicBezTo>
                  <a:cubicBezTo>
                    <a:pt x="299866" y="542422"/>
                    <a:pt x="297255" y="550685"/>
                    <a:pt x="291047" y="555652"/>
                  </a:cubicBezTo>
                  <a:cubicBezTo>
                    <a:pt x="285603" y="560008"/>
                    <a:pt x="276133" y="557337"/>
                    <a:pt x="271203" y="562267"/>
                  </a:cubicBezTo>
                  <a:cubicBezTo>
                    <a:pt x="266273" y="567197"/>
                    <a:pt x="268175" y="576132"/>
                    <a:pt x="264588" y="582111"/>
                  </a:cubicBezTo>
                  <a:cubicBezTo>
                    <a:pt x="261379" y="587459"/>
                    <a:pt x="255100" y="590352"/>
                    <a:pt x="251358" y="595341"/>
                  </a:cubicBezTo>
                  <a:cubicBezTo>
                    <a:pt x="206481" y="655179"/>
                    <a:pt x="242011" y="617919"/>
                    <a:pt x="211670" y="648260"/>
                  </a:cubicBezTo>
                  <a:lnTo>
                    <a:pt x="191826" y="707794"/>
                  </a:lnTo>
                  <a:lnTo>
                    <a:pt x="185211" y="727639"/>
                  </a:lnTo>
                  <a:cubicBezTo>
                    <a:pt x="183006" y="740869"/>
                    <a:pt x="181850" y="754316"/>
                    <a:pt x="178597" y="767328"/>
                  </a:cubicBezTo>
                  <a:cubicBezTo>
                    <a:pt x="175215" y="780857"/>
                    <a:pt x="169777" y="793788"/>
                    <a:pt x="165367" y="807018"/>
                  </a:cubicBezTo>
                  <a:cubicBezTo>
                    <a:pt x="163162" y="813633"/>
                    <a:pt x="160121" y="820026"/>
                    <a:pt x="158753" y="826863"/>
                  </a:cubicBezTo>
                  <a:cubicBezTo>
                    <a:pt x="156548" y="837888"/>
                    <a:pt x="153986" y="848847"/>
                    <a:pt x="152138" y="859937"/>
                  </a:cubicBezTo>
                  <a:cubicBezTo>
                    <a:pt x="147573" y="887326"/>
                    <a:pt x="142253" y="932403"/>
                    <a:pt x="138908" y="959161"/>
                  </a:cubicBezTo>
                  <a:cubicBezTo>
                    <a:pt x="136703" y="1018695"/>
                    <a:pt x="132294" y="1078188"/>
                    <a:pt x="132294" y="1137763"/>
                  </a:cubicBezTo>
                  <a:cubicBezTo>
                    <a:pt x="132294" y="1157730"/>
                    <a:pt x="135626" y="1177602"/>
                    <a:pt x="138908" y="1197297"/>
                  </a:cubicBezTo>
                  <a:cubicBezTo>
                    <a:pt x="140054" y="1204175"/>
                    <a:pt x="143607" y="1210437"/>
                    <a:pt x="145523" y="1217142"/>
                  </a:cubicBezTo>
                  <a:cubicBezTo>
                    <a:pt x="148021" y="1225883"/>
                    <a:pt x="149640" y="1234860"/>
                    <a:pt x="152138" y="1243601"/>
                  </a:cubicBezTo>
                  <a:cubicBezTo>
                    <a:pt x="163189" y="1282279"/>
                    <a:pt x="155027" y="1243372"/>
                    <a:pt x="165367" y="1289906"/>
                  </a:cubicBezTo>
                  <a:cubicBezTo>
                    <a:pt x="167806" y="1300881"/>
                    <a:pt x="169454" y="1312025"/>
                    <a:pt x="171982" y="1322980"/>
                  </a:cubicBezTo>
                  <a:cubicBezTo>
                    <a:pt x="176070" y="1340697"/>
                    <a:pt x="181645" y="1358070"/>
                    <a:pt x="185211" y="1375899"/>
                  </a:cubicBezTo>
                  <a:cubicBezTo>
                    <a:pt x="187416" y="1386924"/>
                    <a:pt x="188868" y="1398127"/>
                    <a:pt x="191826" y="1408974"/>
                  </a:cubicBezTo>
                  <a:cubicBezTo>
                    <a:pt x="195495" y="1422428"/>
                    <a:pt x="200646" y="1435433"/>
                    <a:pt x="205056" y="1448663"/>
                  </a:cubicBezTo>
                  <a:cubicBezTo>
                    <a:pt x="207261" y="1455278"/>
                    <a:pt x="206740" y="1463578"/>
                    <a:pt x="211670" y="1468508"/>
                  </a:cubicBezTo>
                  <a:cubicBezTo>
                    <a:pt x="216080" y="1472918"/>
                    <a:pt x="221004" y="1476868"/>
                    <a:pt x="224900" y="1481738"/>
                  </a:cubicBezTo>
                  <a:cubicBezTo>
                    <a:pt x="229866" y="1487946"/>
                    <a:pt x="231921" y="1496616"/>
                    <a:pt x="238129" y="1501583"/>
                  </a:cubicBezTo>
                  <a:cubicBezTo>
                    <a:pt x="243573" y="1505939"/>
                    <a:pt x="251737" y="1505080"/>
                    <a:pt x="257973" y="1508198"/>
                  </a:cubicBezTo>
                  <a:cubicBezTo>
                    <a:pt x="303392" y="1530908"/>
                    <a:pt x="247082" y="1515280"/>
                    <a:pt x="310891" y="1528042"/>
                  </a:cubicBezTo>
                  <a:cubicBezTo>
                    <a:pt x="316526" y="1527572"/>
                    <a:pt x="386269" y="1528057"/>
                    <a:pt x="410111" y="1514812"/>
                  </a:cubicBezTo>
                  <a:cubicBezTo>
                    <a:pt x="424010" y="1507090"/>
                    <a:pt x="449800" y="1488353"/>
                    <a:pt x="449800" y="1488353"/>
                  </a:cubicBezTo>
                  <a:cubicBezTo>
                    <a:pt x="480668" y="1442048"/>
                    <a:pt x="463028" y="1457483"/>
                    <a:pt x="496102" y="1435434"/>
                  </a:cubicBezTo>
                  <a:lnTo>
                    <a:pt x="529176" y="1336210"/>
                  </a:lnTo>
                  <a:cubicBezTo>
                    <a:pt x="529177" y="1336206"/>
                    <a:pt x="542404" y="1296526"/>
                    <a:pt x="542405" y="1296521"/>
                  </a:cubicBezTo>
                  <a:cubicBezTo>
                    <a:pt x="544610" y="1283291"/>
                    <a:pt x="547247" y="1270126"/>
                    <a:pt x="549020" y="1256831"/>
                  </a:cubicBezTo>
                  <a:cubicBezTo>
                    <a:pt x="552556" y="1230309"/>
                    <a:pt x="557648" y="1171988"/>
                    <a:pt x="562249" y="1144378"/>
                  </a:cubicBezTo>
                  <a:cubicBezTo>
                    <a:pt x="563744" y="1135410"/>
                    <a:pt x="567369" y="1126886"/>
                    <a:pt x="568864" y="1117918"/>
                  </a:cubicBezTo>
                  <a:cubicBezTo>
                    <a:pt x="571787" y="1100383"/>
                    <a:pt x="571754" y="1082381"/>
                    <a:pt x="575479" y="1064999"/>
                  </a:cubicBezTo>
                  <a:cubicBezTo>
                    <a:pt x="579372" y="1046830"/>
                    <a:pt x="583904" y="1022900"/>
                    <a:pt x="601938" y="1012080"/>
                  </a:cubicBezTo>
                  <a:cubicBezTo>
                    <a:pt x="607917" y="1008493"/>
                    <a:pt x="615167" y="1007670"/>
                    <a:pt x="621782" y="1005465"/>
                  </a:cubicBezTo>
                  <a:cubicBezTo>
                    <a:pt x="628397" y="1007670"/>
                    <a:pt x="636182" y="1007724"/>
                    <a:pt x="641626" y="1012080"/>
                  </a:cubicBezTo>
                  <a:cubicBezTo>
                    <a:pt x="655919" y="1023515"/>
                    <a:pt x="664044" y="1059489"/>
                    <a:pt x="668085" y="1071614"/>
                  </a:cubicBezTo>
                  <a:cubicBezTo>
                    <a:pt x="670290" y="1078229"/>
                    <a:pt x="670831" y="1085657"/>
                    <a:pt x="674699" y="1091459"/>
                  </a:cubicBezTo>
                  <a:cubicBezTo>
                    <a:pt x="679109" y="1098074"/>
                    <a:pt x="681946" y="1106068"/>
                    <a:pt x="687929" y="1111303"/>
                  </a:cubicBezTo>
                  <a:cubicBezTo>
                    <a:pt x="719432" y="1138869"/>
                    <a:pt x="721197" y="1136158"/>
                    <a:pt x="754076" y="1144378"/>
                  </a:cubicBezTo>
                  <a:cubicBezTo>
                    <a:pt x="755724" y="1144048"/>
                    <a:pt x="800213" y="1136572"/>
                    <a:pt x="806993" y="1131148"/>
                  </a:cubicBezTo>
                  <a:cubicBezTo>
                    <a:pt x="849736" y="1096953"/>
                    <a:pt x="790189" y="1121315"/>
                    <a:pt x="840067" y="1104688"/>
                  </a:cubicBezTo>
                  <a:lnTo>
                    <a:pt x="859911" y="1045154"/>
                  </a:lnTo>
                  <a:lnTo>
                    <a:pt x="873141" y="1005465"/>
                  </a:lnTo>
                  <a:cubicBezTo>
                    <a:pt x="879085" y="981686"/>
                    <a:pt x="882173" y="971115"/>
                    <a:pt x="886370" y="945931"/>
                  </a:cubicBezTo>
                  <a:cubicBezTo>
                    <a:pt x="888933" y="930552"/>
                    <a:pt x="890780" y="915062"/>
                    <a:pt x="892985" y="899627"/>
                  </a:cubicBezTo>
                  <a:cubicBezTo>
                    <a:pt x="894635" y="876519"/>
                    <a:pt x="906214" y="718252"/>
                    <a:pt x="906214" y="701179"/>
                  </a:cubicBezTo>
                  <a:cubicBezTo>
                    <a:pt x="906214" y="628382"/>
                    <a:pt x="905182" y="555471"/>
                    <a:pt x="899599" y="482888"/>
                  </a:cubicBezTo>
                  <a:cubicBezTo>
                    <a:pt x="898529" y="468984"/>
                    <a:pt x="897973" y="450934"/>
                    <a:pt x="886370" y="443198"/>
                  </a:cubicBezTo>
                  <a:lnTo>
                    <a:pt x="866526" y="429968"/>
                  </a:lnTo>
                  <a:cubicBezTo>
                    <a:pt x="852093" y="386670"/>
                    <a:pt x="872139" y="429168"/>
                    <a:pt x="840067" y="403509"/>
                  </a:cubicBezTo>
                  <a:cubicBezTo>
                    <a:pt x="804238" y="374844"/>
                    <a:pt x="851643" y="390278"/>
                    <a:pt x="806993" y="370434"/>
                  </a:cubicBezTo>
                  <a:cubicBezTo>
                    <a:pt x="794250" y="364770"/>
                    <a:pt x="780534" y="361615"/>
                    <a:pt x="767305" y="357205"/>
                  </a:cubicBezTo>
                  <a:lnTo>
                    <a:pt x="747461" y="350590"/>
                  </a:lnTo>
                  <a:cubicBezTo>
                    <a:pt x="737464" y="310603"/>
                    <a:pt x="743720" y="332752"/>
                    <a:pt x="727617" y="284441"/>
                  </a:cubicBezTo>
                  <a:lnTo>
                    <a:pt x="721002" y="264596"/>
                  </a:lnTo>
                  <a:cubicBezTo>
                    <a:pt x="725412" y="251366"/>
                    <a:pt x="722629" y="232642"/>
                    <a:pt x="734232" y="224906"/>
                  </a:cubicBezTo>
                  <a:lnTo>
                    <a:pt x="773920" y="198447"/>
                  </a:lnTo>
                  <a:cubicBezTo>
                    <a:pt x="780535" y="194037"/>
                    <a:pt x="785968" y="186776"/>
                    <a:pt x="793764" y="185217"/>
                  </a:cubicBezTo>
                  <a:cubicBezTo>
                    <a:pt x="811516" y="181667"/>
                    <a:pt x="852137" y="174964"/>
                    <a:pt x="866526" y="165372"/>
                  </a:cubicBezTo>
                  <a:lnTo>
                    <a:pt x="886370" y="152143"/>
                  </a:lnTo>
                  <a:cubicBezTo>
                    <a:pt x="890780" y="138913"/>
                    <a:pt x="901891" y="126209"/>
                    <a:pt x="899599" y="112453"/>
                  </a:cubicBezTo>
                  <a:cubicBezTo>
                    <a:pt x="895217" y="86160"/>
                    <a:pt x="893648" y="53581"/>
                    <a:pt x="873141" y="33074"/>
                  </a:cubicBezTo>
                  <a:cubicBezTo>
                    <a:pt x="867519" y="27452"/>
                    <a:pt x="860407" y="23400"/>
                    <a:pt x="853296" y="19845"/>
                  </a:cubicBezTo>
                  <a:cubicBezTo>
                    <a:pt x="838671" y="12533"/>
                    <a:pt x="837862" y="15435"/>
                    <a:pt x="780535" y="132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sp>
          <p:nvSpPr>
            <p:cNvPr id="95" name="Freeform 94"/>
            <p:cNvSpPr/>
            <p:nvPr/>
          </p:nvSpPr>
          <p:spPr>
            <a:xfrm>
              <a:off x="7183567" y="3261147"/>
              <a:ext cx="1075745" cy="2090309"/>
            </a:xfrm>
            <a:custGeom>
              <a:avLst/>
              <a:gdLst>
                <a:gd name="connsiteX0" fmla="*/ 608553 w 1075745"/>
                <a:gd name="connsiteY0" fmla="*/ 6615 h 2090309"/>
                <a:gd name="connsiteX1" fmla="*/ 515947 w 1075745"/>
                <a:gd name="connsiteY1" fmla="*/ 13230 h 2090309"/>
                <a:gd name="connsiteX2" fmla="*/ 476259 w 1075745"/>
                <a:gd name="connsiteY2" fmla="*/ 26459 h 2090309"/>
                <a:gd name="connsiteX3" fmla="*/ 436571 w 1075745"/>
                <a:gd name="connsiteY3" fmla="*/ 52919 h 2090309"/>
                <a:gd name="connsiteX4" fmla="*/ 403497 w 1075745"/>
                <a:gd name="connsiteY4" fmla="*/ 85994 h 2090309"/>
                <a:gd name="connsiteX5" fmla="*/ 396883 w 1075745"/>
                <a:gd name="connsiteY5" fmla="*/ 105838 h 2090309"/>
                <a:gd name="connsiteX6" fmla="*/ 383653 w 1075745"/>
                <a:gd name="connsiteY6" fmla="*/ 119068 h 2090309"/>
                <a:gd name="connsiteX7" fmla="*/ 370424 w 1075745"/>
                <a:gd name="connsiteY7" fmla="*/ 158758 h 2090309"/>
                <a:gd name="connsiteX8" fmla="*/ 363809 w 1075745"/>
                <a:gd name="connsiteY8" fmla="*/ 178602 h 2090309"/>
                <a:gd name="connsiteX9" fmla="*/ 357194 w 1075745"/>
                <a:gd name="connsiteY9" fmla="*/ 277826 h 2090309"/>
                <a:gd name="connsiteX10" fmla="*/ 330736 w 1075745"/>
                <a:gd name="connsiteY10" fmla="*/ 337360 h 2090309"/>
                <a:gd name="connsiteX11" fmla="*/ 310891 w 1075745"/>
                <a:gd name="connsiteY11" fmla="*/ 377049 h 2090309"/>
                <a:gd name="connsiteX12" fmla="*/ 304277 w 1075745"/>
                <a:gd name="connsiteY12" fmla="*/ 396894 h 2090309"/>
                <a:gd name="connsiteX13" fmla="*/ 291047 w 1075745"/>
                <a:gd name="connsiteY13" fmla="*/ 449813 h 2090309"/>
                <a:gd name="connsiteX14" fmla="*/ 284433 w 1075745"/>
                <a:gd name="connsiteY14" fmla="*/ 469658 h 2090309"/>
                <a:gd name="connsiteX15" fmla="*/ 244744 w 1075745"/>
                <a:gd name="connsiteY15" fmla="*/ 482888 h 2090309"/>
                <a:gd name="connsiteX16" fmla="*/ 218286 w 1075745"/>
                <a:gd name="connsiteY16" fmla="*/ 476273 h 2090309"/>
                <a:gd name="connsiteX17" fmla="*/ 205056 w 1075745"/>
                <a:gd name="connsiteY17" fmla="*/ 463043 h 2090309"/>
                <a:gd name="connsiteX18" fmla="*/ 185212 w 1075745"/>
                <a:gd name="connsiteY18" fmla="*/ 396894 h 2090309"/>
                <a:gd name="connsiteX19" fmla="*/ 171983 w 1075745"/>
                <a:gd name="connsiteY19" fmla="*/ 357205 h 2090309"/>
                <a:gd name="connsiteX20" fmla="*/ 145524 w 1075745"/>
                <a:gd name="connsiteY20" fmla="*/ 324130 h 2090309"/>
                <a:gd name="connsiteX21" fmla="*/ 132294 w 1075745"/>
                <a:gd name="connsiteY21" fmla="*/ 310900 h 2090309"/>
                <a:gd name="connsiteX22" fmla="*/ 119065 w 1075745"/>
                <a:gd name="connsiteY22" fmla="*/ 291056 h 2090309"/>
                <a:gd name="connsiteX23" fmla="*/ 99221 w 1075745"/>
                <a:gd name="connsiteY23" fmla="*/ 277826 h 2090309"/>
                <a:gd name="connsiteX24" fmla="*/ 19845 w 1075745"/>
                <a:gd name="connsiteY24" fmla="*/ 297670 h 2090309"/>
                <a:gd name="connsiteX25" fmla="*/ 6615 w 1075745"/>
                <a:gd name="connsiteY25" fmla="*/ 317515 h 2090309"/>
                <a:gd name="connsiteX26" fmla="*/ 0 w 1075745"/>
                <a:gd name="connsiteY26" fmla="*/ 343975 h 2090309"/>
                <a:gd name="connsiteX27" fmla="*/ 13230 w 1075745"/>
                <a:gd name="connsiteY27" fmla="*/ 489503 h 2090309"/>
                <a:gd name="connsiteX28" fmla="*/ 26459 w 1075745"/>
                <a:gd name="connsiteY28" fmla="*/ 555652 h 2090309"/>
                <a:gd name="connsiteX29" fmla="*/ 33074 w 1075745"/>
                <a:gd name="connsiteY29" fmla="*/ 608571 h 2090309"/>
                <a:gd name="connsiteX30" fmla="*/ 46303 w 1075745"/>
                <a:gd name="connsiteY30" fmla="*/ 648260 h 2090309"/>
                <a:gd name="connsiteX31" fmla="*/ 59533 w 1075745"/>
                <a:gd name="connsiteY31" fmla="*/ 661490 h 2090309"/>
                <a:gd name="connsiteX32" fmla="*/ 85992 w 1075745"/>
                <a:gd name="connsiteY32" fmla="*/ 694565 h 2090309"/>
                <a:gd name="connsiteX33" fmla="*/ 125680 w 1075745"/>
                <a:gd name="connsiteY33" fmla="*/ 714409 h 2090309"/>
                <a:gd name="connsiteX34" fmla="*/ 145524 w 1075745"/>
                <a:gd name="connsiteY34" fmla="*/ 727639 h 2090309"/>
                <a:gd name="connsiteX35" fmla="*/ 205056 w 1075745"/>
                <a:gd name="connsiteY35" fmla="*/ 740869 h 2090309"/>
                <a:gd name="connsiteX36" fmla="*/ 330736 w 1075745"/>
                <a:gd name="connsiteY36" fmla="*/ 747484 h 2090309"/>
                <a:gd name="connsiteX37" fmla="*/ 363809 w 1075745"/>
                <a:gd name="connsiteY37" fmla="*/ 932701 h 2090309"/>
                <a:gd name="connsiteX38" fmla="*/ 350580 w 1075745"/>
                <a:gd name="connsiteY38" fmla="*/ 992235 h 2090309"/>
                <a:gd name="connsiteX39" fmla="*/ 330736 w 1075745"/>
                <a:gd name="connsiteY39" fmla="*/ 1144378 h 2090309"/>
                <a:gd name="connsiteX40" fmla="*/ 317506 w 1075745"/>
                <a:gd name="connsiteY40" fmla="*/ 1210527 h 2090309"/>
                <a:gd name="connsiteX41" fmla="*/ 310891 w 1075745"/>
                <a:gd name="connsiteY41" fmla="*/ 1243601 h 2090309"/>
                <a:gd name="connsiteX42" fmla="*/ 304277 w 1075745"/>
                <a:gd name="connsiteY42" fmla="*/ 1270061 h 2090309"/>
                <a:gd name="connsiteX43" fmla="*/ 284433 w 1075745"/>
                <a:gd name="connsiteY43" fmla="*/ 1402359 h 2090309"/>
                <a:gd name="connsiteX44" fmla="*/ 277818 w 1075745"/>
                <a:gd name="connsiteY44" fmla="*/ 1442049 h 2090309"/>
                <a:gd name="connsiteX45" fmla="*/ 257974 w 1075745"/>
                <a:gd name="connsiteY45" fmla="*/ 1554502 h 2090309"/>
                <a:gd name="connsiteX46" fmla="*/ 251359 w 1075745"/>
                <a:gd name="connsiteY46" fmla="*/ 1574347 h 2090309"/>
                <a:gd name="connsiteX47" fmla="*/ 257974 w 1075745"/>
                <a:gd name="connsiteY47" fmla="*/ 1666955 h 2090309"/>
                <a:gd name="connsiteX48" fmla="*/ 291047 w 1075745"/>
                <a:gd name="connsiteY48" fmla="*/ 1700030 h 2090309"/>
                <a:gd name="connsiteX49" fmla="*/ 330736 w 1075745"/>
                <a:gd name="connsiteY49" fmla="*/ 1713260 h 2090309"/>
                <a:gd name="connsiteX50" fmla="*/ 370424 w 1075745"/>
                <a:gd name="connsiteY50" fmla="*/ 1726489 h 2090309"/>
                <a:gd name="connsiteX51" fmla="*/ 390268 w 1075745"/>
                <a:gd name="connsiteY51" fmla="*/ 1733104 h 2090309"/>
                <a:gd name="connsiteX52" fmla="*/ 416727 w 1075745"/>
                <a:gd name="connsiteY52" fmla="*/ 1746334 h 2090309"/>
                <a:gd name="connsiteX53" fmla="*/ 463030 w 1075745"/>
                <a:gd name="connsiteY53" fmla="*/ 1772794 h 2090309"/>
                <a:gd name="connsiteX54" fmla="*/ 482874 w 1075745"/>
                <a:gd name="connsiteY54" fmla="*/ 1779409 h 2090309"/>
                <a:gd name="connsiteX55" fmla="*/ 522562 w 1075745"/>
                <a:gd name="connsiteY55" fmla="*/ 1805868 h 2090309"/>
                <a:gd name="connsiteX56" fmla="*/ 562250 w 1075745"/>
                <a:gd name="connsiteY56" fmla="*/ 1825713 h 2090309"/>
                <a:gd name="connsiteX57" fmla="*/ 562250 w 1075745"/>
                <a:gd name="connsiteY57" fmla="*/ 1918322 h 2090309"/>
                <a:gd name="connsiteX58" fmla="*/ 549021 w 1075745"/>
                <a:gd name="connsiteY58" fmla="*/ 1977856 h 2090309"/>
                <a:gd name="connsiteX59" fmla="*/ 542406 w 1075745"/>
                <a:gd name="connsiteY59" fmla="*/ 2010930 h 2090309"/>
                <a:gd name="connsiteX60" fmla="*/ 549021 w 1075745"/>
                <a:gd name="connsiteY60" fmla="*/ 2063849 h 2090309"/>
                <a:gd name="connsiteX61" fmla="*/ 568865 w 1075745"/>
                <a:gd name="connsiteY61" fmla="*/ 2070464 h 2090309"/>
                <a:gd name="connsiteX62" fmla="*/ 628397 w 1075745"/>
                <a:gd name="connsiteY62" fmla="*/ 2083694 h 2090309"/>
                <a:gd name="connsiteX63" fmla="*/ 681315 w 1075745"/>
                <a:gd name="connsiteY63" fmla="*/ 2090309 h 2090309"/>
                <a:gd name="connsiteX64" fmla="*/ 727618 w 1075745"/>
                <a:gd name="connsiteY64" fmla="*/ 2083694 h 2090309"/>
                <a:gd name="connsiteX65" fmla="*/ 754077 w 1075745"/>
                <a:gd name="connsiteY65" fmla="*/ 2044005 h 2090309"/>
                <a:gd name="connsiteX66" fmla="*/ 773921 w 1075745"/>
                <a:gd name="connsiteY66" fmla="*/ 2004315 h 2090309"/>
                <a:gd name="connsiteX67" fmla="*/ 780535 w 1075745"/>
                <a:gd name="connsiteY67" fmla="*/ 1984471 h 2090309"/>
                <a:gd name="connsiteX68" fmla="*/ 806994 w 1075745"/>
                <a:gd name="connsiteY68" fmla="*/ 1951396 h 2090309"/>
                <a:gd name="connsiteX69" fmla="*/ 820224 w 1075745"/>
                <a:gd name="connsiteY69" fmla="*/ 1911707 h 2090309"/>
                <a:gd name="connsiteX70" fmla="*/ 826838 w 1075745"/>
                <a:gd name="connsiteY70" fmla="*/ 1891862 h 2090309"/>
                <a:gd name="connsiteX71" fmla="*/ 833453 w 1075745"/>
                <a:gd name="connsiteY71" fmla="*/ 1872017 h 2090309"/>
                <a:gd name="connsiteX72" fmla="*/ 840068 w 1075745"/>
                <a:gd name="connsiteY72" fmla="*/ 1845558 h 2090309"/>
                <a:gd name="connsiteX73" fmla="*/ 846682 w 1075745"/>
                <a:gd name="connsiteY73" fmla="*/ 1779409 h 2090309"/>
                <a:gd name="connsiteX74" fmla="*/ 840068 w 1075745"/>
                <a:gd name="connsiteY74" fmla="*/ 1700030 h 2090309"/>
                <a:gd name="connsiteX75" fmla="*/ 833453 w 1075745"/>
                <a:gd name="connsiteY75" fmla="*/ 1680185 h 2090309"/>
                <a:gd name="connsiteX76" fmla="*/ 826838 w 1075745"/>
                <a:gd name="connsiteY76" fmla="*/ 1647111 h 2090309"/>
                <a:gd name="connsiteX77" fmla="*/ 840068 w 1075745"/>
                <a:gd name="connsiteY77" fmla="*/ 1455278 h 2090309"/>
                <a:gd name="connsiteX78" fmla="*/ 853297 w 1075745"/>
                <a:gd name="connsiteY78" fmla="*/ 1415589 h 2090309"/>
                <a:gd name="connsiteX79" fmla="*/ 859912 w 1075745"/>
                <a:gd name="connsiteY79" fmla="*/ 1395744 h 2090309"/>
                <a:gd name="connsiteX80" fmla="*/ 873141 w 1075745"/>
                <a:gd name="connsiteY80" fmla="*/ 1375900 h 2090309"/>
                <a:gd name="connsiteX81" fmla="*/ 886371 w 1075745"/>
                <a:gd name="connsiteY81" fmla="*/ 1336210 h 2090309"/>
                <a:gd name="connsiteX82" fmla="*/ 886371 w 1075745"/>
                <a:gd name="connsiteY82" fmla="*/ 1164223 h 2090309"/>
                <a:gd name="connsiteX83" fmla="*/ 873141 w 1075745"/>
                <a:gd name="connsiteY83" fmla="*/ 1144378 h 2090309"/>
                <a:gd name="connsiteX84" fmla="*/ 866526 w 1075745"/>
                <a:gd name="connsiteY84" fmla="*/ 1124533 h 2090309"/>
                <a:gd name="connsiteX85" fmla="*/ 846682 w 1075745"/>
                <a:gd name="connsiteY85" fmla="*/ 1084844 h 2090309"/>
                <a:gd name="connsiteX86" fmla="*/ 899600 w 1075745"/>
                <a:gd name="connsiteY86" fmla="*/ 1045154 h 2090309"/>
                <a:gd name="connsiteX87" fmla="*/ 919444 w 1075745"/>
                <a:gd name="connsiteY87" fmla="*/ 1038540 h 2090309"/>
                <a:gd name="connsiteX88" fmla="*/ 992206 w 1075745"/>
                <a:gd name="connsiteY88" fmla="*/ 1025310 h 2090309"/>
                <a:gd name="connsiteX89" fmla="*/ 1031894 w 1075745"/>
                <a:gd name="connsiteY89" fmla="*/ 1012080 h 2090309"/>
                <a:gd name="connsiteX90" fmla="*/ 1064968 w 1075745"/>
                <a:gd name="connsiteY90" fmla="*/ 985620 h 2090309"/>
                <a:gd name="connsiteX91" fmla="*/ 1064968 w 1075745"/>
                <a:gd name="connsiteY91" fmla="*/ 853322 h 2090309"/>
                <a:gd name="connsiteX92" fmla="*/ 1045123 w 1075745"/>
                <a:gd name="connsiteY92" fmla="*/ 813633 h 2090309"/>
                <a:gd name="connsiteX93" fmla="*/ 1038509 w 1075745"/>
                <a:gd name="connsiteY93" fmla="*/ 793788 h 2090309"/>
                <a:gd name="connsiteX94" fmla="*/ 1005435 w 1075745"/>
                <a:gd name="connsiteY94" fmla="*/ 767329 h 2090309"/>
                <a:gd name="connsiteX95" fmla="*/ 965747 w 1075745"/>
                <a:gd name="connsiteY95" fmla="*/ 727639 h 2090309"/>
                <a:gd name="connsiteX96" fmla="*/ 952518 w 1075745"/>
                <a:gd name="connsiteY96" fmla="*/ 707794 h 2090309"/>
                <a:gd name="connsiteX97" fmla="*/ 932674 w 1075745"/>
                <a:gd name="connsiteY97" fmla="*/ 694565 h 2090309"/>
                <a:gd name="connsiteX98" fmla="*/ 906215 w 1075745"/>
                <a:gd name="connsiteY98" fmla="*/ 661490 h 2090309"/>
                <a:gd name="connsiteX99" fmla="*/ 919444 w 1075745"/>
                <a:gd name="connsiteY99" fmla="*/ 641645 h 2090309"/>
                <a:gd name="connsiteX100" fmla="*/ 939288 w 1075745"/>
                <a:gd name="connsiteY100" fmla="*/ 628416 h 2090309"/>
                <a:gd name="connsiteX101" fmla="*/ 945903 w 1075745"/>
                <a:gd name="connsiteY101" fmla="*/ 608571 h 2090309"/>
                <a:gd name="connsiteX102" fmla="*/ 959132 w 1075745"/>
                <a:gd name="connsiteY102" fmla="*/ 588726 h 2090309"/>
                <a:gd name="connsiteX103" fmla="*/ 952518 w 1075745"/>
                <a:gd name="connsiteY103" fmla="*/ 443198 h 2090309"/>
                <a:gd name="connsiteX104" fmla="*/ 945903 w 1075745"/>
                <a:gd name="connsiteY104" fmla="*/ 423354 h 2090309"/>
                <a:gd name="connsiteX105" fmla="*/ 932674 w 1075745"/>
                <a:gd name="connsiteY105" fmla="*/ 403509 h 2090309"/>
                <a:gd name="connsiteX106" fmla="*/ 919444 w 1075745"/>
                <a:gd name="connsiteY106" fmla="*/ 390279 h 2090309"/>
                <a:gd name="connsiteX107" fmla="*/ 899600 w 1075745"/>
                <a:gd name="connsiteY107" fmla="*/ 350590 h 2090309"/>
                <a:gd name="connsiteX108" fmla="*/ 892985 w 1075745"/>
                <a:gd name="connsiteY108" fmla="*/ 330745 h 2090309"/>
                <a:gd name="connsiteX109" fmla="*/ 886371 w 1075745"/>
                <a:gd name="connsiteY109" fmla="*/ 191832 h 2090309"/>
                <a:gd name="connsiteX110" fmla="*/ 866526 w 1075745"/>
                <a:gd name="connsiteY110" fmla="*/ 132298 h 2090309"/>
                <a:gd name="connsiteX111" fmla="*/ 853297 w 1075745"/>
                <a:gd name="connsiteY111" fmla="*/ 92608 h 2090309"/>
                <a:gd name="connsiteX112" fmla="*/ 826838 w 1075745"/>
                <a:gd name="connsiteY112" fmla="*/ 59534 h 2090309"/>
                <a:gd name="connsiteX113" fmla="*/ 806994 w 1075745"/>
                <a:gd name="connsiteY113" fmla="*/ 46304 h 2090309"/>
                <a:gd name="connsiteX114" fmla="*/ 793765 w 1075745"/>
                <a:gd name="connsiteY114" fmla="*/ 26459 h 2090309"/>
                <a:gd name="connsiteX115" fmla="*/ 754077 w 1075745"/>
                <a:gd name="connsiteY115" fmla="*/ 13230 h 2090309"/>
                <a:gd name="connsiteX116" fmla="*/ 734232 w 1075745"/>
                <a:gd name="connsiteY116" fmla="*/ 0 h 2090309"/>
                <a:gd name="connsiteX117" fmla="*/ 608553 w 1075745"/>
                <a:gd name="connsiteY117" fmla="*/ 6615 h 20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75745" h="2090309">
                  <a:moveTo>
                    <a:pt x="608553" y="6615"/>
                  </a:moveTo>
                  <a:cubicBezTo>
                    <a:pt x="577684" y="8820"/>
                    <a:pt x="546552" y="8639"/>
                    <a:pt x="515947" y="13230"/>
                  </a:cubicBezTo>
                  <a:cubicBezTo>
                    <a:pt x="502156" y="15299"/>
                    <a:pt x="476259" y="26459"/>
                    <a:pt x="476259" y="26459"/>
                  </a:cubicBezTo>
                  <a:cubicBezTo>
                    <a:pt x="463030" y="35279"/>
                    <a:pt x="445391" y="39689"/>
                    <a:pt x="436571" y="52919"/>
                  </a:cubicBezTo>
                  <a:cubicBezTo>
                    <a:pt x="418931" y="79379"/>
                    <a:pt x="429956" y="68354"/>
                    <a:pt x="403497" y="85994"/>
                  </a:cubicBezTo>
                  <a:cubicBezTo>
                    <a:pt x="401292" y="92609"/>
                    <a:pt x="400470" y="99859"/>
                    <a:pt x="396883" y="105838"/>
                  </a:cubicBezTo>
                  <a:cubicBezTo>
                    <a:pt x="393674" y="111186"/>
                    <a:pt x="386442" y="113490"/>
                    <a:pt x="383653" y="119068"/>
                  </a:cubicBezTo>
                  <a:cubicBezTo>
                    <a:pt x="377417" y="131541"/>
                    <a:pt x="374834" y="145528"/>
                    <a:pt x="370424" y="158758"/>
                  </a:cubicBezTo>
                  <a:lnTo>
                    <a:pt x="363809" y="178602"/>
                  </a:lnTo>
                  <a:cubicBezTo>
                    <a:pt x="361604" y="211677"/>
                    <a:pt x="361882" y="245011"/>
                    <a:pt x="357194" y="277826"/>
                  </a:cubicBezTo>
                  <a:cubicBezTo>
                    <a:pt x="350368" y="325608"/>
                    <a:pt x="346616" y="305598"/>
                    <a:pt x="330736" y="337360"/>
                  </a:cubicBezTo>
                  <a:cubicBezTo>
                    <a:pt x="303357" y="392120"/>
                    <a:pt x="348796" y="320194"/>
                    <a:pt x="310891" y="377049"/>
                  </a:cubicBezTo>
                  <a:cubicBezTo>
                    <a:pt x="308686" y="383664"/>
                    <a:pt x="306112" y="390167"/>
                    <a:pt x="304277" y="396894"/>
                  </a:cubicBezTo>
                  <a:cubicBezTo>
                    <a:pt x="299493" y="414436"/>
                    <a:pt x="296796" y="432563"/>
                    <a:pt x="291047" y="449813"/>
                  </a:cubicBezTo>
                  <a:cubicBezTo>
                    <a:pt x="288842" y="456428"/>
                    <a:pt x="290107" y="465605"/>
                    <a:pt x="284433" y="469658"/>
                  </a:cubicBezTo>
                  <a:cubicBezTo>
                    <a:pt x="273085" y="477764"/>
                    <a:pt x="244744" y="482888"/>
                    <a:pt x="244744" y="482888"/>
                  </a:cubicBezTo>
                  <a:cubicBezTo>
                    <a:pt x="235925" y="480683"/>
                    <a:pt x="226417" y="480339"/>
                    <a:pt x="218286" y="476273"/>
                  </a:cubicBezTo>
                  <a:cubicBezTo>
                    <a:pt x="212708" y="473484"/>
                    <a:pt x="207845" y="468621"/>
                    <a:pt x="205056" y="463043"/>
                  </a:cubicBezTo>
                  <a:cubicBezTo>
                    <a:pt x="193365" y="439661"/>
                    <a:pt x="192332" y="420629"/>
                    <a:pt x="185212" y="396894"/>
                  </a:cubicBezTo>
                  <a:cubicBezTo>
                    <a:pt x="181205" y="383537"/>
                    <a:pt x="181844" y="367066"/>
                    <a:pt x="171983" y="357205"/>
                  </a:cubicBezTo>
                  <a:cubicBezTo>
                    <a:pt x="140039" y="325261"/>
                    <a:pt x="178902" y="365854"/>
                    <a:pt x="145524" y="324130"/>
                  </a:cubicBezTo>
                  <a:cubicBezTo>
                    <a:pt x="141628" y="319260"/>
                    <a:pt x="136190" y="315770"/>
                    <a:pt x="132294" y="310900"/>
                  </a:cubicBezTo>
                  <a:cubicBezTo>
                    <a:pt x="127328" y="304692"/>
                    <a:pt x="124686" y="296677"/>
                    <a:pt x="119065" y="291056"/>
                  </a:cubicBezTo>
                  <a:cubicBezTo>
                    <a:pt x="113444" y="285434"/>
                    <a:pt x="105836" y="282236"/>
                    <a:pt x="99221" y="277826"/>
                  </a:cubicBezTo>
                  <a:cubicBezTo>
                    <a:pt x="66126" y="281503"/>
                    <a:pt x="42630" y="274885"/>
                    <a:pt x="19845" y="297670"/>
                  </a:cubicBezTo>
                  <a:cubicBezTo>
                    <a:pt x="14223" y="303292"/>
                    <a:pt x="11025" y="310900"/>
                    <a:pt x="6615" y="317515"/>
                  </a:cubicBezTo>
                  <a:cubicBezTo>
                    <a:pt x="4410" y="326335"/>
                    <a:pt x="0" y="334884"/>
                    <a:pt x="0" y="343975"/>
                  </a:cubicBezTo>
                  <a:cubicBezTo>
                    <a:pt x="0" y="411568"/>
                    <a:pt x="1429" y="436401"/>
                    <a:pt x="13230" y="489503"/>
                  </a:cubicBezTo>
                  <a:cubicBezTo>
                    <a:pt x="22875" y="532903"/>
                    <a:pt x="18680" y="501197"/>
                    <a:pt x="26459" y="555652"/>
                  </a:cubicBezTo>
                  <a:cubicBezTo>
                    <a:pt x="28973" y="573250"/>
                    <a:pt x="29349" y="591189"/>
                    <a:pt x="33074" y="608571"/>
                  </a:cubicBezTo>
                  <a:cubicBezTo>
                    <a:pt x="35996" y="622207"/>
                    <a:pt x="36442" y="638399"/>
                    <a:pt x="46303" y="648260"/>
                  </a:cubicBezTo>
                  <a:cubicBezTo>
                    <a:pt x="50713" y="652670"/>
                    <a:pt x="55637" y="656620"/>
                    <a:pt x="59533" y="661490"/>
                  </a:cubicBezTo>
                  <a:cubicBezTo>
                    <a:pt x="74815" y="680593"/>
                    <a:pt x="68244" y="680367"/>
                    <a:pt x="85992" y="694565"/>
                  </a:cubicBezTo>
                  <a:cubicBezTo>
                    <a:pt x="117587" y="719841"/>
                    <a:pt x="93076" y="698106"/>
                    <a:pt x="125680" y="714409"/>
                  </a:cubicBezTo>
                  <a:cubicBezTo>
                    <a:pt x="132791" y="717964"/>
                    <a:pt x="138413" y="724084"/>
                    <a:pt x="145524" y="727639"/>
                  </a:cubicBezTo>
                  <a:cubicBezTo>
                    <a:pt x="160173" y="734964"/>
                    <a:pt x="192958" y="739901"/>
                    <a:pt x="205056" y="740869"/>
                  </a:cubicBezTo>
                  <a:cubicBezTo>
                    <a:pt x="246874" y="744215"/>
                    <a:pt x="288843" y="745279"/>
                    <a:pt x="330736" y="747484"/>
                  </a:cubicBezTo>
                  <a:cubicBezTo>
                    <a:pt x="428099" y="763712"/>
                    <a:pt x="375759" y="741503"/>
                    <a:pt x="363809" y="932701"/>
                  </a:cubicBezTo>
                  <a:cubicBezTo>
                    <a:pt x="362339" y="956224"/>
                    <a:pt x="354319" y="969800"/>
                    <a:pt x="350580" y="992235"/>
                  </a:cubicBezTo>
                  <a:cubicBezTo>
                    <a:pt x="329511" y="1118651"/>
                    <a:pt x="344004" y="1044861"/>
                    <a:pt x="330736" y="1144378"/>
                  </a:cubicBezTo>
                  <a:cubicBezTo>
                    <a:pt x="324257" y="1192977"/>
                    <a:pt x="326269" y="1171095"/>
                    <a:pt x="317506" y="1210527"/>
                  </a:cubicBezTo>
                  <a:cubicBezTo>
                    <a:pt x="315067" y="1221502"/>
                    <a:pt x="313330" y="1232626"/>
                    <a:pt x="310891" y="1243601"/>
                  </a:cubicBezTo>
                  <a:cubicBezTo>
                    <a:pt x="308919" y="1252476"/>
                    <a:pt x="306060" y="1261146"/>
                    <a:pt x="304277" y="1270061"/>
                  </a:cubicBezTo>
                  <a:cubicBezTo>
                    <a:pt x="297766" y="1302618"/>
                    <a:pt x="287398" y="1384567"/>
                    <a:pt x="284433" y="1402359"/>
                  </a:cubicBezTo>
                  <a:cubicBezTo>
                    <a:pt x="282228" y="1415589"/>
                    <a:pt x="279857" y="1428792"/>
                    <a:pt x="277818" y="1442049"/>
                  </a:cubicBezTo>
                  <a:cubicBezTo>
                    <a:pt x="273078" y="1472860"/>
                    <a:pt x="266970" y="1527513"/>
                    <a:pt x="257974" y="1554502"/>
                  </a:cubicBezTo>
                  <a:lnTo>
                    <a:pt x="251359" y="1574347"/>
                  </a:lnTo>
                  <a:cubicBezTo>
                    <a:pt x="253564" y="1605216"/>
                    <a:pt x="252596" y="1636478"/>
                    <a:pt x="257974" y="1666955"/>
                  </a:cubicBezTo>
                  <a:cubicBezTo>
                    <a:pt x="260413" y="1680779"/>
                    <a:pt x="279787" y="1695025"/>
                    <a:pt x="291047" y="1700030"/>
                  </a:cubicBezTo>
                  <a:cubicBezTo>
                    <a:pt x="303790" y="1705694"/>
                    <a:pt x="317506" y="1708850"/>
                    <a:pt x="330736" y="1713260"/>
                  </a:cubicBezTo>
                  <a:lnTo>
                    <a:pt x="370424" y="1726489"/>
                  </a:lnTo>
                  <a:cubicBezTo>
                    <a:pt x="377039" y="1728694"/>
                    <a:pt x="384032" y="1729986"/>
                    <a:pt x="390268" y="1733104"/>
                  </a:cubicBezTo>
                  <a:cubicBezTo>
                    <a:pt x="399088" y="1737514"/>
                    <a:pt x="408166" y="1741442"/>
                    <a:pt x="416727" y="1746334"/>
                  </a:cubicBezTo>
                  <a:cubicBezTo>
                    <a:pt x="449944" y="1765316"/>
                    <a:pt x="423050" y="1755659"/>
                    <a:pt x="463030" y="1772794"/>
                  </a:cubicBezTo>
                  <a:cubicBezTo>
                    <a:pt x="469439" y="1775541"/>
                    <a:pt x="476259" y="1777204"/>
                    <a:pt x="482874" y="1779409"/>
                  </a:cubicBezTo>
                  <a:cubicBezTo>
                    <a:pt x="520493" y="1817028"/>
                    <a:pt x="484270" y="1786721"/>
                    <a:pt x="522562" y="1805868"/>
                  </a:cubicBezTo>
                  <a:cubicBezTo>
                    <a:pt x="573853" y="1831515"/>
                    <a:pt x="512372" y="1809086"/>
                    <a:pt x="562250" y="1825713"/>
                  </a:cubicBezTo>
                  <a:cubicBezTo>
                    <a:pt x="576116" y="1867310"/>
                    <a:pt x="571072" y="1843340"/>
                    <a:pt x="562250" y="1918322"/>
                  </a:cubicBezTo>
                  <a:cubicBezTo>
                    <a:pt x="554162" y="1987071"/>
                    <a:pt x="560046" y="1933755"/>
                    <a:pt x="549021" y="1977856"/>
                  </a:cubicBezTo>
                  <a:cubicBezTo>
                    <a:pt x="546294" y="1988763"/>
                    <a:pt x="544611" y="1999905"/>
                    <a:pt x="542406" y="2010930"/>
                  </a:cubicBezTo>
                  <a:cubicBezTo>
                    <a:pt x="544611" y="2028570"/>
                    <a:pt x="541801" y="2047604"/>
                    <a:pt x="549021" y="2063849"/>
                  </a:cubicBezTo>
                  <a:cubicBezTo>
                    <a:pt x="551853" y="2070221"/>
                    <a:pt x="562161" y="2068548"/>
                    <a:pt x="568865" y="2070464"/>
                  </a:cubicBezTo>
                  <a:cubicBezTo>
                    <a:pt x="584227" y="2074853"/>
                    <a:pt x="613622" y="2081421"/>
                    <a:pt x="628397" y="2083694"/>
                  </a:cubicBezTo>
                  <a:cubicBezTo>
                    <a:pt x="645967" y="2086397"/>
                    <a:pt x="663676" y="2088104"/>
                    <a:pt x="681315" y="2090309"/>
                  </a:cubicBezTo>
                  <a:cubicBezTo>
                    <a:pt x="696749" y="2088104"/>
                    <a:pt x="714465" y="2092065"/>
                    <a:pt x="727618" y="2083694"/>
                  </a:cubicBezTo>
                  <a:cubicBezTo>
                    <a:pt x="741032" y="2075158"/>
                    <a:pt x="754077" y="2044005"/>
                    <a:pt x="754077" y="2044005"/>
                  </a:cubicBezTo>
                  <a:cubicBezTo>
                    <a:pt x="770700" y="1994128"/>
                    <a:pt x="748277" y="2055604"/>
                    <a:pt x="773921" y="2004315"/>
                  </a:cubicBezTo>
                  <a:cubicBezTo>
                    <a:pt x="777039" y="1998079"/>
                    <a:pt x="776948" y="1990450"/>
                    <a:pt x="780535" y="1984471"/>
                  </a:cubicBezTo>
                  <a:cubicBezTo>
                    <a:pt x="804101" y="1945193"/>
                    <a:pt x="784295" y="2002469"/>
                    <a:pt x="806994" y="1951396"/>
                  </a:cubicBezTo>
                  <a:cubicBezTo>
                    <a:pt x="812658" y="1938653"/>
                    <a:pt x="815814" y="1924937"/>
                    <a:pt x="820224" y="1911707"/>
                  </a:cubicBezTo>
                  <a:lnTo>
                    <a:pt x="826838" y="1891862"/>
                  </a:lnTo>
                  <a:cubicBezTo>
                    <a:pt x="829043" y="1885247"/>
                    <a:pt x="831762" y="1878782"/>
                    <a:pt x="833453" y="1872017"/>
                  </a:cubicBezTo>
                  <a:lnTo>
                    <a:pt x="840068" y="1845558"/>
                  </a:lnTo>
                  <a:cubicBezTo>
                    <a:pt x="842273" y="1823508"/>
                    <a:pt x="846682" y="1801569"/>
                    <a:pt x="846682" y="1779409"/>
                  </a:cubicBezTo>
                  <a:cubicBezTo>
                    <a:pt x="846682" y="1752858"/>
                    <a:pt x="843577" y="1726348"/>
                    <a:pt x="840068" y="1700030"/>
                  </a:cubicBezTo>
                  <a:cubicBezTo>
                    <a:pt x="839147" y="1693118"/>
                    <a:pt x="835144" y="1686950"/>
                    <a:pt x="833453" y="1680185"/>
                  </a:cubicBezTo>
                  <a:cubicBezTo>
                    <a:pt x="830726" y="1669278"/>
                    <a:pt x="829043" y="1658136"/>
                    <a:pt x="826838" y="1647111"/>
                  </a:cubicBezTo>
                  <a:cubicBezTo>
                    <a:pt x="827823" y="1625439"/>
                    <a:pt x="828621" y="1504885"/>
                    <a:pt x="840068" y="1455278"/>
                  </a:cubicBezTo>
                  <a:cubicBezTo>
                    <a:pt x="843204" y="1441690"/>
                    <a:pt x="848887" y="1428819"/>
                    <a:pt x="853297" y="1415589"/>
                  </a:cubicBezTo>
                  <a:cubicBezTo>
                    <a:pt x="855502" y="1408974"/>
                    <a:pt x="856044" y="1401546"/>
                    <a:pt x="859912" y="1395744"/>
                  </a:cubicBezTo>
                  <a:cubicBezTo>
                    <a:pt x="864322" y="1389129"/>
                    <a:pt x="869912" y="1383165"/>
                    <a:pt x="873141" y="1375900"/>
                  </a:cubicBezTo>
                  <a:cubicBezTo>
                    <a:pt x="878805" y="1363156"/>
                    <a:pt x="886371" y="1336210"/>
                    <a:pt x="886371" y="1336210"/>
                  </a:cubicBezTo>
                  <a:cubicBezTo>
                    <a:pt x="898246" y="1264950"/>
                    <a:pt x="900229" y="1270468"/>
                    <a:pt x="886371" y="1164223"/>
                  </a:cubicBezTo>
                  <a:cubicBezTo>
                    <a:pt x="885343" y="1156340"/>
                    <a:pt x="876696" y="1151489"/>
                    <a:pt x="873141" y="1144378"/>
                  </a:cubicBezTo>
                  <a:cubicBezTo>
                    <a:pt x="870023" y="1138141"/>
                    <a:pt x="869644" y="1130770"/>
                    <a:pt x="866526" y="1124533"/>
                  </a:cubicBezTo>
                  <a:cubicBezTo>
                    <a:pt x="840880" y="1073240"/>
                    <a:pt x="863309" y="1134726"/>
                    <a:pt x="846682" y="1084844"/>
                  </a:cubicBezTo>
                  <a:cubicBezTo>
                    <a:pt x="862352" y="1069174"/>
                    <a:pt x="877165" y="1052632"/>
                    <a:pt x="899600" y="1045154"/>
                  </a:cubicBezTo>
                  <a:cubicBezTo>
                    <a:pt x="906215" y="1042949"/>
                    <a:pt x="912638" y="1040052"/>
                    <a:pt x="919444" y="1038540"/>
                  </a:cubicBezTo>
                  <a:cubicBezTo>
                    <a:pt x="946661" y="1032492"/>
                    <a:pt x="965732" y="1032531"/>
                    <a:pt x="992206" y="1025310"/>
                  </a:cubicBezTo>
                  <a:cubicBezTo>
                    <a:pt x="1005660" y="1021641"/>
                    <a:pt x="1020291" y="1019816"/>
                    <a:pt x="1031894" y="1012080"/>
                  </a:cubicBezTo>
                  <a:cubicBezTo>
                    <a:pt x="1056927" y="995390"/>
                    <a:pt x="1046117" y="1004471"/>
                    <a:pt x="1064968" y="985620"/>
                  </a:cubicBezTo>
                  <a:cubicBezTo>
                    <a:pt x="1082827" y="932037"/>
                    <a:pt x="1075374" y="962588"/>
                    <a:pt x="1064968" y="853322"/>
                  </a:cubicBezTo>
                  <a:cubicBezTo>
                    <a:pt x="1062402" y="826374"/>
                    <a:pt x="1060966" y="829476"/>
                    <a:pt x="1045123" y="813633"/>
                  </a:cubicBezTo>
                  <a:cubicBezTo>
                    <a:pt x="1042918" y="807018"/>
                    <a:pt x="1042096" y="799767"/>
                    <a:pt x="1038509" y="793788"/>
                  </a:cubicBezTo>
                  <a:cubicBezTo>
                    <a:pt x="1030205" y="779947"/>
                    <a:pt x="1017024" y="777630"/>
                    <a:pt x="1005435" y="767329"/>
                  </a:cubicBezTo>
                  <a:cubicBezTo>
                    <a:pt x="991451" y="754899"/>
                    <a:pt x="976125" y="743207"/>
                    <a:pt x="965747" y="727639"/>
                  </a:cubicBezTo>
                  <a:cubicBezTo>
                    <a:pt x="961337" y="721024"/>
                    <a:pt x="958139" y="713416"/>
                    <a:pt x="952518" y="707794"/>
                  </a:cubicBezTo>
                  <a:cubicBezTo>
                    <a:pt x="946897" y="702173"/>
                    <a:pt x="938882" y="699531"/>
                    <a:pt x="932674" y="694565"/>
                  </a:cubicBezTo>
                  <a:cubicBezTo>
                    <a:pt x="919208" y="683792"/>
                    <a:pt x="916038" y="676226"/>
                    <a:pt x="906215" y="661490"/>
                  </a:cubicBezTo>
                  <a:cubicBezTo>
                    <a:pt x="910625" y="654875"/>
                    <a:pt x="913823" y="647267"/>
                    <a:pt x="919444" y="641645"/>
                  </a:cubicBezTo>
                  <a:cubicBezTo>
                    <a:pt x="925065" y="636024"/>
                    <a:pt x="934322" y="634624"/>
                    <a:pt x="939288" y="628416"/>
                  </a:cubicBezTo>
                  <a:cubicBezTo>
                    <a:pt x="943644" y="622971"/>
                    <a:pt x="942785" y="614808"/>
                    <a:pt x="945903" y="608571"/>
                  </a:cubicBezTo>
                  <a:cubicBezTo>
                    <a:pt x="949458" y="601460"/>
                    <a:pt x="954722" y="595341"/>
                    <a:pt x="959132" y="588726"/>
                  </a:cubicBezTo>
                  <a:cubicBezTo>
                    <a:pt x="956927" y="540217"/>
                    <a:pt x="956390" y="491603"/>
                    <a:pt x="952518" y="443198"/>
                  </a:cubicBezTo>
                  <a:cubicBezTo>
                    <a:pt x="951962" y="436248"/>
                    <a:pt x="949021" y="429590"/>
                    <a:pt x="945903" y="423354"/>
                  </a:cubicBezTo>
                  <a:cubicBezTo>
                    <a:pt x="942348" y="416243"/>
                    <a:pt x="937640" y="409717"/>
                    <a:pt x="932674" y="403509"/>
                  </a:cubicBezTo>
                  <a:cubicBezTo>
                    <a:pt x="928778" y="398639"/>
                    <a:pt x="923854" y="394689"/>
                    <a:pt x="919444" y="390279"/>
                  </a:cubicBezTo>
                  <a:cubicBezTo>
                    <a:pt x="902817" y="340397"/>
                    <a:pt x="925246" y="401883"/>
                    <a:pt x="899600" y="350590"/>
                  </a:cubicBezTo>
                  <a:cubicBezTo>
                    <a:pt x="896482" y="344353"/>
                    <a:pt x="895190" y="337360"/>
                    <a:pt x="892985" y="330745"/>
                  </a:cubicBezTo>
                  <a:cubicBezTo>
                    <a:pt x="890780" y="284441"/>
                    <a:pt x="891490" y="237905"/>
                    <a:pt x="886371" y="191832"/>
                  </a:cubicBezTo>
                  <a:lnTo>
                    <a:pt x="866526" y="132298"/>
                  </a:lnTo>
                  <a:cubicBezTo>
                    <a:pt x="866524" y="132293"/>
                    <a:pt x="853300" y="92612"/>
                    <a:pt x="853297" y="92608"/>
                  </a:cubicBezTo>
                  <a:cubicBezTo>
                    <a:pt x="843473" y="77872"/>
                    <a:pt x="840304" y="70307"/>
                    <a:pt x="826838" y="59534"/>
                  </a:cubicBezTo>
                  <a:cubicBezTo>
                    <a:pt x="820630" y="54568"/>
                    <a:pt x="813609" y="50714"/>
                    <a:pt x="806994" y="46304"/>
                  </a:cubicBezTo>
                  <a:cubicBezTo>
                    <a:pt x="802584" y="39689"/>
                    <a:pt x="800507" y="30673"/>
                    <a:pt x="793765" y="26459"/>
                  </a:cubicBezTo>
                  <a:cubicBezTo>
                    <a:pt x="781940" y="19068"/>
                    <a:pt x="765680" y="20965"/>
                    <a:pt x="754077" y="13230"/>
                  </a:cubicBezTo>
                  <a:lnTo>
                    <a:pt x="734232" y="0"/>
                  </a:lnTo>
                  <a:lnTo>
                    <a:pt x="608553" y="6615"/>
                  </a:lnTo>
                  <a:close/>
                </a:path>
              </a:pathLst>
            </a:cu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6" dirty="0"/>
            </a:p>
          </p:txBody>
        </p:sp>
      </p:grpSp>
      <p:sp>
        <p:nvSpPr>
          <p:cNvPr id="96" name="Rectangle 95"/>
          <p:cNvSpPr/>
          <p:nvPr/>
        </p:nvSpPr>
        <p:spPr bwMode="auto">
          <a:xfrm>
            <a:off x="5037096" y="3713137"/>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97" name="Rectangle 96"/>
          <p:cNvSpPr/>
          <p:nvPr/>
        </p:nvSpPr>
        <p:spPr>
          <a:xfrm>
            <a:off x="5719891" y="1765835"/>
            <a:ext cx="458779" cy="307777"/>
          </a:xfrm>
          <a:prstGeom prst="rect">
            <a:avLst/>
          </a:prstGeom>
        </p:spPr>
        <p:txBody>
          <a:bodyPr wrap="none">
            <a:spAutoFit/>
          </a:bodyPr>
          <a:lstStyle/>
          <a:p>
            <a:pPr algn="ctr"/>
            <a:r>
              <a:rPr lang="en-US" altLang="zh-CN" sz="1400" dirty="0"/>
              <a:t>256</a:t>
            </a:r>
            <a:endParaRPr lang="en-US" sz="1400" dirty="0"/>
          </a:p>
        </p:txBody>
      </p:sp>
      <p:sp>
        <p:nvSpPr>
          <p:cNvPr id="99" name="Rectangle 98"/>
          <p:cNvSpPr/>
          <p:nvPr/>
        </p:nvSpPr>
        <p:spPr>
          <a:xfrm>
            <a:off x="6585132" y="2501588"/>
            <a:ext cx="458779" cy="307777"/>
          </a:xfrm>
          <a:prstGeom prst="rect">
            <a:avLst/>
          </a:prstGeom>
        </p:spPr>
        <p:txBody>
          <a:bodyPr wrap="none">
            <a:spAutoFit/>
          </a:bodyPr>
          <a:lstStyle/>
          <a:p>
            <a:pPr algn="ctr"/>
            <a:r>
              <a:rPr lang="en-US" altLang="zh-CN" sz="1400" dirty="0"/>
              <a:t>256</a:t>
            </a:r>
            <a:endParaRPr lang="en-US" sz="1400" dirty="0"/>
          </a:p>
        </p:txBody>
      </p:sp>
      <p:sp>
        <p:nvSpPr>
          <p:cNvPr id="100" name="Rectangle 99"/>
          <p:cNvSpPr/>
          <p:nvPr/>
        </p:nvSpPr>
        <p:spPr>
          <a:xfrm>
            <a:off x="7450843" y="2496873"/>
            <a:ext cx="458779" cy="307777"/>
          </a:xfrm>
          <a:prstGeom prst="rect">
            <a:avLst/>
          </a:prstGeom>
        </p:spPr>
        <p:txBody>
          <a:bodyPr wrap="none">
            <a:spAutoFit/>
          </a:bodyPr>
          <a:lstStyle/>
          <a:p>
            <a:pPr algn="ctr"/>
            <a:r>
              <a:rPr lang="en-US" altLang="zh-CN" sz="1400" dirty="0"/>
              <a:t>256</a:t>
            </a:r>
            <a:endParaRPr lang="en-US" sz="1400" dirty="0"/>
          </a:p>
        </p:txBody>
      </p:sp>
      <p:sp>
        <p:nvSpPr>
          <p:cNvPr id="101" name="Rectangle 100"/>
          <p:cNvSpPr/>
          <p:nvPr/>
        </p:nvSpPr>
        <p:spPr>
          <a:xfrm>
            <a:off x="8405492" y="2496873"/>
            <a:ext cx="276037" cy="307777"/>
          </a:xfrm>
          <a:prstGeom prst="rect">
            <a:avLst/>
          </a:prstGeom>
        </p:spPr>
        <p:txBody>
          <a:bodyPr wrap="none">
            <a:spAutoFit/>
          </a:bodyPr>
          <a:lstStyle/>
          <a:p>
            <a:pPr algn="ctr"/>
            <a:r>
              <a:rPr lang="en-US" altLang="zh-CN" sz="1400" dirty="0" smtClean="0"/>
              <a:t>2</a:t>
            </a:r>
            <a:endParaRPr lang="en-US" sz="1400" dirty="0"/>
          </a:p>
        </p:txBody>
      </p:sp>
      <p:sp>
        <p:nvSpPr>
          <p:cNvPr id="102" name="Rectangle 101"/>
          <p:cNvSpPr/>
          <p:nvPr/>
        </p:nvSpPr>
        <p:spPr>
          <a:xfrm>
            <a:off x="1081952" y="1850389"/>
            <a:ext cx="1402948" cy="1292662"/>
          </a:xfrm>
          <a:prstGeom prst="rect">
            <a:avLst/>
          </a:prstGeom>
        </p:spPr>
        <p:txBody>
          <a:bodyPr wrap="none">
            <a:spAutoFit/>
          </a:bodyPr>
          <a:lstStyle/>
          <a:p>
            <a:pPr algn="ctr"/>
            <a:r>
              <a:rPr lang="en-US" sz="2600" dirty="0"/>
              <a:t>&lt;</a:t>
            </a:r>
            <a:r>
              <a:rPr lang="en-US" sz="2600" i="1" dirty="0">
                <a:solidFill>
                  <a:srgbClr val="0070C0"/>
                </a:solidFill>
              </a:rPr>
              <a:t>girl</a:t>
            </a:r>
            <a:r>
              <a:rPr lang="en-US" sz="2600" i="1" dirty="0"/>
              <a:t>, </a:t>
            </a:r>
            <a:endParaRPr lang="en-US" sz="2600" i="1" dirty="0" smtClean="0"/>
          </a:p>
          <a:p>
            <a:pPr algn="ctr"/>
            <a:r>
              <a:rPr lang="en-US" sz="2600" i="1" dirty="0" smtClean="0"/>
              <a:t>walking</a:t>
            </a:r>
            <a:r>
              <a:rPr lang="en-US" sz="2600" i="1" dirty="0"/>
              <a:t>, </a:t>
            </a:r>
            <a:endParaRPr lang="en-US" sz="2600" i="1" dirty="0" smtClean="0"/>
          </a:p>
          <a:p>
            <a:pPr algn="ctr"/>
            <a:r>
              <a:rPr lang="en-US" sz="2600" i="1" dirty="0" smtClean="0">
                <a:solidFill>
                  <a:srgbClr val="FF0000"/>
                </a:solidFill>
              </a:rPr>
              <a:t>bike</a:t>
            </a:r>
            <a:r>
              <a:rPr lang="en-US" sz="2600" i="1" dirty="0"/>
              <a:t>&gt;</a:t>
            </a:r>
          </a:p>
        </p:txBody>
      </p:sp>
      <p:sp>
        <p:nvSpPr>
          <p:cNvPr id="104" name="Right Arrow 103"/>
          <p:cNvSpPr/>
          <p:nvPr/>
        </p:nvSpPr>
        <p:spPr bwMode="auto">
          <a:xfrm rot="21167633">
            <a:off x="2329349" y="1972849"/>
            <a:ext cx="1521035" cy="128016"/>
          </a:xfrm>
          <a:prstGeom prst="rightArrow">
            <a:avLst/>
          </a:prstGeom>
          <a:solidFill>
            <a:schemeClr val="accent3">
              <a:lumMod val="50000"/>
            </a:schemeClr>
          </a:solidFill>
          <a:ln>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05" name="Rectangle 104"/>
          <p:cNvSpPr/>
          <p:nvPr/>
        </p:nvSpPr>
        <p:spPr bwMode="auto">
          <a:xfrm>
            <a:off x="3947708" y="1656098"/>
            <a:ext cx="157573" cy="4521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07" name="Right Arrow 106"/>
          <p:cNvSpPr/>
          <p:nvPr/>
        </p:nvSpPr>
        <p:spPr bwMode="auto">
          <a:xfrm rot="339573">
            <a:off x="2329859" y="2897135"/>
            <a:ext cx="1558333" cy="128369"/>
          </a:xfrm>
          <a:prstGeom prst="rightArrow">
            <a:avLst/>
          </a:prstGeom>
          <a:solidFill>
            <a:schemeClr val="accent3">
              <a:lumMod val="50000"/>
            </a:schemeClr>
          </a:solidFill>
          <a:ln>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08" name="Rectangle 107"/>
          <p:cNvSpPr/>
          <p:nvPr/>
        </p:nvSpPr>
        <p:spPr bwMode="auto">
          <a:xfrm>
            <a:off x="3945913" y="2820241"/>
            <a:ext cx="157573" cy="4521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10" name="Right Arrow 109"/>
          <p:cNvSpPr/>
          <p:nvPr/>
        </p:nvSpPr>
        <p:spPr bwMode="auto">
          <a:xfrm>
            <a:off x="2338251" y="2405731"/>
            <a:ext cx="1508869" cy="128016"/>
          </a:xfrm>
          <a:prstGeom prst="rightArrow">
            <a:avLst/>
          </a:prstGeom>
          <a:solidFill>
            <a:schemeClr val="accent3">
              <a:lumMod val="50000"/>
            </a:schemeClr>
          </a:solidFill>
          <a:ln>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62345" tIns="31173" rIns="62345" bIns="31173" numCol="1" rtlCol="0" anchor="ctr" anchorCtr="0" compatLnSpc="1">
            <a:prstTxWarp prst="textNoShape">
              <a:avLst/>
            </a:prstTxWarp>
          </a:bodyPr>
          <a:lstStyle/>
          <a:p>
            <a:pPr algn="ctr" eaLnBrk="0" fontAlgn="base" hangingPunct="0">
              <a:spcBef>
                <a:spcPct val="50000"/>
              </a:spcBef>
              <a:spcAft>
                <a:spcPct val="0"/>
              </a:spcAft>
            </a:pPr>
            <a:endParaRPr lang="en-US" sz="818">
              <a:solidFill>
                <a:schemeClr val="tx1"/>
              </a:solidFill>
              <a:latin typeface="Arial" pitchFamily="-112" charset="0"/>
              <a:ea typeface="ＭＳ Ｐゴシック" pitchFamily="-112" charset="-128"/>
              <a:cs typeface="ＭＳ Ｐゴシック" pitchFamily="-112" charset="-128"/>
            </a:endParaRPr>
          </a:p>
        </p:txBody>
      </p:sp>
      <p:sp>
        <p:nvSpPr>
          <p:cNvPr id="111" name="Rectangle 110"/>
          <p:cNvSpPr/>
          <p:nvPr/>
        </p:nvSpPr>
        <p:spPr bwMode="auto">
          <a:xfrm>
            <a:off x="3945912" y="2226480"/>
            <a:ext cx="157573" cy="4521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13" name="TextBox 112"/>
          <p:cNvSpPr txBox="1"/>
          <p:nvPr/>
        </p:nvSpPr>
        <p:spPr>
          <a:xfrm>
            <a:off x="2648145" y="2127388"/>
            <a:ext cx="1150316" cy="369332"/>
          </a:xfrm>
          <a:prstGeom prst="rect">
            <a:avLst/>
          </a:prstGeom>
          <a:noFill/>
        </p:spPr>
        <p:txBody>
          <a:bodyPr wrap="square" rtlCol="0">
            <a:spAutoFit/>
          </a:bodyPr>
          <a:lstStyle/>
          <a:p>
            <a:pPr algn="r"/>
            <a:r>
              <a:rPr lang="en-US" dirty="0"/>
              <a:t>Word2Vec</a:t>
            </a:r>
          </a:p>
        </p:txBody>
      </p:sp>
      <p:cxnSp>
        <p:nvCxnSpPr>
          <p:cNvPr id="114" name="Straight Arrow Connector 113"/>
          <p:cNvCxnSpPr>
            <a:stCxn id="111" idx="3"/>
            <a:endCxn id="118" idx="1"/>
          </p:cNvCxnSpPr>
          <p:nvPr/>
        </p:nvCxnSpPr>
        <p:spPr bwMode="auto">
          <a:xfrm>
            <a:off x="4103485" y="2452553"/>
            <a:ext cx="923787" cy="617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5" name="Straight Arrow Connector 114"/>
          <p:cNvCxnSpPr/>
          <p:nvPr/>
        </p:nvCxnSpPr>
        <p:spPr bwMode="auto">
          <a:xfrm>
            <a:off x="4120327" y="1864222"/>
            <a:ext cx="906945" cy="36225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6" name="Straight Arrow Connector 115"/>
          <p:cNvCxnSpPr/>
          <p:nvPr/>
        </p:nvCxnSpPr>
        <p:spPr bwMode="auto">
          <a:xfrm flipV="1">
            <a:off x="4126186" y="2678626"/>
            <a:ext cx="901086" cy="35923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17" name="Rectangle 116"/>
          <p:cNvSpPr/>
          <p:nvPr/>
        </p:nvSpPr>
        <p:spPr>
          <a:xfrm>
            <a:off x="4490498" y="2835274"/>
            <a:ext cx="1073548" cy="307777"/>
          </a:xfrm>
          <a:prstGeom prst="rect">
            <a:avLst/>
          </a:prstGeom>
        </p:spPr>
        <p:txBody>
          <a:bodyPr wrap="square" lIns="0" rIns="0">
            <a:spAutoFit/>
          </a:bodyPr>
          <a:lstStyle/>
          <a:p>
            <a:pPr algn="ctr"/>
            <a:r>
              <a:rPr lang="en-US" altLang="zh-CN" sz="1400" dirty="0"/>
              <a:t>Concatenation</a:t>
            </a:r>
            <a:endParaRPr lang="en-US" sz="1400" dirty="0"/>
          </a:p>
        </p:txBody>
      </p:sp>
      <p:sp>
        <p:nvSpPr>
          <p:cNvPr id="118" name="Rectangle 117"/>
          <p:cNvSpPr/>
          <p:nvPr/>
        </p:nvSpPr>
        <p:spPr bwMode="auto">
          <a:xfrm>
            <a:off x="5027272" y="2069065"/>
            <a:ext cx="196273" cy="7793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83127" tIns="41564" rIns="83127" bIns="41564" numCol="1" rtlCol="0" anchor="ctr" anchorCtr="0" compatLnSpc="1">
            <a:prstTxWarp prst="textNoShape">
              <a:avLst/>
            </a:prstTxWarp>
          </a:bodyPr>
          <a:lstStyle/>
          <a:p>
            <a:pPr algn="ctr" defTabSz="831281" eaLnBrk="0" fontAlgn="base" hangingPunct="0">
              <a:spcBef>
                <a:spcPct val="50000"/>
              </a:spcBef>
              <a:spcAft>
                <a:spcPct val="0"/>
              </a:spcAft>
            </a:pPr>
            <a:endParaRPr lang="en-US" sz="1091">
              <a:solidFill>
                <a:schemeClr val="tx1"/>
              </a:solidFill>
              <a:latin typeface="Arial" pitchFamily="-112" charset="0"/>
              <a:ea typeface="ＭＳ Ｐゴシック" pitchFamily="-112" charset="-128"/>
              <a:cs typeface="ＭＳ Ｐゴシック" pitchFamily="-112" charset="-128"/>
            </a:endParaRPr>
          </a:p>
        </p:txBody>
      </p:sp>
      <p:sp>
        <p:nvSpPr>
          <p:cNvPr id="119" name="Rectangle 118"/>
          <p:cNvSpPr/>
          <p:nvPr/>
        </p:nvSpPr>
        <p:spPr>
          <a:xfrm>
            <a:off x="5487986" y="2803405"/>
            <a:ext cx="1043442" cy="523220"/>
          </a:xfrm>
          <a:prstGeom prst="rect">
            <a:avLst/>
          </a:prstGeom>
        </p:spPr>
        <p:txBody>
          <a:bodyPr wrap="square" lIns="0" rIns="0">
            <a:spAutoFit/>
          </a:bodyPr>
          <a:lstStyle/>
          <a:p>
            <a:pPr algn="ctr"/>
            <a:r>
              <a:rPr lang="en-US" altLang="zh-CN" sz="1400" dirty="0"/>
              <a:t>Fully-Connected</a:t>
            </a:r>
            <a:endParaRPr lang="en-US" sz="1400" dirty="0"/>
          </a:p>
        </p:txBody>
      </p:sp>
      <p:sp>
        <p:nvSpPr>
          <p:cNvPr id="120" name="Rectangle 119"/>
          <p:cNvSpPr/>
          <p:nvPr/>
        </p:nvSpPr>
        <p:spPr>
          <a:xfrm>
            <a:off x="4886083" y="1779833"/>
            <a:ext cx="458780" cy="307777"/>
          </a:xfrm>
          <a:prstGeom prst="rect">
            <a:avLst/>
          </a:prstGeom>
        </p:spPr>
        <p:txBody>
          <a:bodyPr wrap="none">
            <a:spAutoFit/>
          </a:bodyPr>
          <a:lstStyle/>
          <a:p>
            <a:pPr algn="ctr"/>
            <a:r>
              <a:rPr lang="en-US" altLang="zh-CN" sz="1400" dirty="0" smtClean="0"/>
              <a:t>900</a:t>
            </a:r>
            <a:endParaRPr lang="en-US" sz="1400" dirty="0"/>
          </a:p>
        </p:txBody>
      </p:sp>
      <p:sp>
        <p:nvSpPr>
          <p:cNvPr id="121" name="Rectangle 120"/>
          <p:cNvSpPr/>
          <p:nvPr/>
        </p:nvSpPr>
        <p:spPr>
          <a:xfrm>
            <a:off x="3778675" y="1374447"/>
            <a:ext cx="458780" cy="307777"/>
          </a:xfrm>
          <a:prstGeom prst="rect">
            <a:avLst/>
          </a:prstGeom>
        </p:spPr>
        <p:txBody>
          <a:bodyPr wrap="none">
            <a:spAutoFit/>
          </a:bodyPr>
          <a:lstStyle/>
          <a:p>
            <a:pPr algn="ctr"/>
            <a:r>
              <a:rPr lang="en-US" altLang="zh-CN" sz="1400" dirty="0"/>
              <a:t>3</a:t>
            </a:r>
            <a:r>
              <a:rPr lang="en-US" altLang="zh-CN" sz="1400" dirty="0" smtClean="0"/>
              <a:t>00</a:t>
            </a:r>
            <a:endParaRPr lang="en-US" sz="1400" dirty="0"/>
          </a:p>
        </p:txBody>
      </p:sp>
      <p:sp>
        <p:nvSpPr>
          <p:cNvPr id="122" name="Rectangle 121"/>
          <p:cNvSpPr/>
          <p:nvPr/>
        </p:nvSpPr>
        <p:spPr>
          <a:xfrm>
            <a:off x="4866867" y="3403729"/>
            <a:ext cx="550152" cy="307777"/>
          </a:xfrm>
          <a:prstGeom prst="rect">
            <a:avLst/>
          </a:prstGeom>
        </p:spPr>
        <p:txBody>
          <a:bodyPr wrap="none">
            <a:spAutoFit/>
          </a:bodyPr>
          <a:lstStyle/>
          <a:p>
            <a:pPr algn="ctr"/>
            <a:r>
              <a:rPr lang="en-US" altLang="zh-CN" sz="1400" dirty="0" smtClean="0"/>
              <a:t>1432</a:t>
            </a:r>
            <a:endParaRPr lang="en-US" sz="1400" dirty="0"/>
          </a:p>
        </p:txBody>
      </p:sp>
    </p:spTree>
    <p:extLst>
      <p:ext uri="{BB962C8B-B14F-4D97-AF65-F5344CB8AC3E}">
        <p14:creationId xmlns:p14="http://schemas.microsoft.com/office/powerpoint/2010/main" val="997270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3997" y="1"/>
            <a:ext cx="4487585" cy="3333351"/>
            <a:chOff x="-253997" y="0"/>
            <a:chExt cx="4487585" cy="3333350"/>
          </a:xfrm>
        </p:grpSpPr>
        <p:pic>
          <p:nvPicPr>
            <p:cNvPr id="4" name="Picture 3" descr="Screen Shot 2015-08-03 at 11.15.21 AM.png"/>
            <p:cNvPicPr>
              <a:picLocks noChangeAspect="1"/>
            </p:cNvPicPr>
            <p:nvPr/>
          </p:nvPicPr>
          <p:blipFill rotWithShape="1">
            <a:blip r:embed="rId3">
              <a:extLst>
                <a:ext uri="{28A0092B-C50C-407E-A947-70E740481C1C}">
                  <a14:useLocalDpi xmlns:a14="http://schemas.microsoft.com/office/drawing/2010/main" val="0"/>
                </a:ext>
              </a:extLst>
            </a:blip>
            <a:srcRect l="77444" t="51517" r="753" b="10132"/>
            <a:stretch/>
          </p:blipFill>
          <p:spPr>
            <a:xfrm>
              <a:off x="612589" y="0"/>
              <a:ext cx="2702271" cy="2743200"/>
            </a:xfrm>
            <a:prstGeom prst="rect">
              <a:avLst/>
            </a:prstGeom>
          </p:spPr>
        </p:pic>
        <p:sp>
          <p:nvSpPr>
            <p:cNvPr id="5" name="TextBox 4"/>
            <p:cNvSpPr txBox="1"/>
            <p:nvPr/>
          </p:nvSpPr>
          <p:spPr>
            <a:xfrm>
              <a:off x="-228498" y="2933240"/>
              <a:ext cx="4462086" cy="400110"/>
            </a:xfrm>
            <a:prstGeom prst="rect">
              <a:avLst/>
            </a:prstGeom>
            <a:noFill/>
          </p:spPr>
          <p:txBody>
            <a:bodyPr wrap="square" rtlCol="0">
              <a:spAutoFit/>
            </a:bodyPr>
            <a:lstStyle/>
            <a:p>
              <a:pPr algn="ctr"/>
              <a:r>
                <a:rPr lang="en-US" sz="2000" dirty="0" smtClean="0">
                  <a:solidFill>
                    <a:schemeClr val="bg1">
                      <a:lumMod val="65000"/>
                    </a:schemeClr>
                  </a:solidFill>
                </a:rPr>
                <a:t>Karpathy and Fei-Fei (Stanford) 2015</a:t>
              </a:r>
              <a:endParaRPr lang="en-US" sz="2000" dirty="0">
                <a:solidFill>
                  <a:schemeClr val="bg1">
                    <a:lumMod val="65000"/>
                  </a:schemeClr>
                </a:solidFill>
              </a:endParaRPr>
            </a:p>
          </p:txBody>
        </p:sp>
        <p:sp>
          <p:nvSpPr>
            <p:cNvPr id="7" name="TextBox 6"/>
            <p:cNvSpPr txBox="1"/>
            <p:nvPr/>
          </p:nvSpPr>
          <p:spPr>
            <a:xfrm>
              <a:off x="-253997" y="2668496"/>
              <a:ext cx="4462086" cy="369332"/>
            </a:xfrm>
            <a:prstGeom prst="rect">
              <a:avLst/>
            </a:prstGeom>
            <a:noFill/>
          </p:spPr>
          <p:txBody>
            <a:bodyPr wrap="square" rtlCol="0">
              <a:spAutoFit/>
            </a:bodyPr>
            <a:lstStyle/>
            <a:p>
              <a:pPr algn="ctr"/>
              <a:r>
                <a:rPr lang="en-US" dirty="0" smtClean="0"/>
                <a:t>Man in blue wetsuit is surfing on wave</a:t>
              </a:r>
              <a:endParaRPr lang="en-US" dirty="0"/>
            </a:p>
          </p:txBody>
        </p:sp>
      </p:grpSp>
      <p:grpSp>
        <p:nvGrpSpPr>
          <p:cNvPr id="3" name="Group 2"/>
          <p:cNvGrpSpPr/>
          <p:nvPr/>
        </p:nvGrpSpPr>
        <p:grpSpPr>
          <a:xfrm>
            <a:off x="3748149" y="1"/>
            <a:ext cx="5576544" cy="3333351"/>
            <a:chOff x="3748149" y="0"/>
            <a:chExt cx="5576544" cy="3333350"/>
          </a:xfrm>
        </p:grpSpPr>
        <p:pic>
          <p:nvPicPr>
            <p:cNvPr id="8" name="Picture 7"/>
            <p:cNvPicPr>
              <a:picLocks noChangeAspect="1"/>
            </p:cNvPicPr>
            <p:nvPr/>
          </p:nvPicPr>
          <p:blipFill>
            <a:blip r:embed="rId4"/>
            <a:stretch>
              <a:fillRect/>
            </a:stretch>
          </p:blipFill>
          <p:spPr>
            <a:xfrm>
              <a:off x="4502526" y="0"/>
              <a:ext cx="4099560" cy="2743200"/>
            </a:xfrm>
            <a:prstGeom prst="rect">
              <a:avLst/>
            </a:prstGeom>
          </p:spPr>
        </p:pic>
        <p:sp>
          <p:nvSpPr>
            <p:cNvPr id="9" name="TextBox 8"/>
            <p:cNvSpPr txBox="1"/>
            <p:nvPr/>
          </p:nvSpPr>
          <p:spPr>
            <a:xfrm>
              <a:off x="3748149" y="2668496"/>
              <a:ext cx="5576544" cy="369332"/>
            </a:xfrm>
            <a:prstGeom prst="rect">
              <a:avLst/>
            </a:prstGeom>
            <a:noFill/>
          </p:spPr>
          <p:txBody>
            <a:bodyPr wrap="square" rtlCol="0">
              <a:spAutoFit/>
            </a:bodyPr>
            <a:lstStyle/>
            <a:p>
              <a:pPr algn="ctr"/>
              <a:r>
                <a:rPr lang="en-US" dirty="0" smtClean="0"/>
                <a:t>A group of young people playing a game of Frisbee</a:t>
              </a:r>
              <a:endParaRPr lang="en-US" dirty="0"/>
            </a:p>
          </p:txBody>
        </p:sp>
        <p:sp>
          <p:nvSpPr>
            <p:cNvPr id="10" name="TextBox 9"/>
            <p:cNvSpPr txBox="1"/>
            <p:nvPr/>
          </p:nvSpPr>
          <p:spPr>
            <a:xfrm>
              <a:off x="4208089" y="2933240"/>
              <a:ext cx="4462086" cy="400110"/>
            </a:xfrm>
            <a:prstGeom prst="rect">
              <a:avLst/>
            </a:prstGeom>
            <a:noFill/>
          </p:spPr>
          <p:txBody>
            <a:bodyPr wrap="square" rtlCol="0">
              <a:spAutoFit/>
            </a:bodyPr>
            <a:lstStyle/>
            <a:p>
              <a:pPr algn="ctr"/>
              <a:r>
                <a:rPr lang="en-US" sz="2000" dirty="0" smtClean="0">
                  <a:solidFill>
                    <a:schemeClr val="bg1">
                      <a:lumMod val="65000"/>
                    </a:schemeClr>
                  </a:solidFill>
                </a:rPr>
                <a:t>Vinyals et al. (Google) 2015</a:t>
              </a:r>
              <a:endParaRPr lang="en-US" sz="2000" dirty="0">
                <a:solidFill>
                  <a:schemeClr val="bg1">
                    <a:lumMod val="65000"/>
                  </a:schemeClr>
                </a:solidFill>
              </a:endParaRPr>
            </a:p>
          </p:txBody>
        </p:sp>
      </p:grpSp>
      <p:grpSp>
        <p:nvGrpSpPr>
          <p:cNvPr id="6" name="Group 5"/>
          <p:cNvGrpSpPr/>
          <p:nvPr/>
        </p:nvGrpSpPr>
        <p:grpSpPr>
          <a:xfrm>
            <a:off x="-127096" y="3437938"/>
            <a:ext cx="4487585" cy="3268212"/>
            <a:chOff x="-127096" y="3437937"/>
            <a:chExt cx="4487585" cy="3268212"/>
          </a:xfrm>
        </p:grpSpPr>
        <p:pic>
          <p:nvPicPr>
            <p:cNvPr id="11" name="Picture 10"/>
            <p:cNvPicPr>
              <a:picLocks noChangeAspect="1"/>
            </p:cNvPicPr>
            <p:nvPr/>
          </p:nvPicPr>
          <p:blipFill rotWithShape="1">
            <a:blip r:embed="rId5"/>
            <a:srcRect l="41257" t="51116" r="42872" b="16171"/>
            <a:stretch/>
          </p:blipFill>
          <p:spPr>
            <a:xfrm>
              <a:off x="582708" y="3437937"/>
              <a:ext cx="2760639" cy="2743200"/>
            </a:xfrm>
            <a:prstGeom prst="rect">
              <a:avLst/>
            </a:prstGeom>
          </p:spPr>
        </p:pic>
        <p:sp>
          <p:nvSpPr>
            <p:cNvPr id="12" name="TextBox 11"/>
            <p:cNvSpPr txBox="1"/>
            <p:nvPr/>
          </p:nvSpPr>
          <p:spPr>
            <a:xfrm>
              <a:off x="-101597" y="6306039"/>
              <a:ext cx="4462086" cy="400110"/>
            </a:xfrm>
            <a:prstGeom prst="rect">
              <a:avLst/>
            </a:prstGeom>
            <a:noFill/>
          </p:spPr>
          <p:txBody>
            <a:bodyPr wrap="square" rtlCol="0">
              <a:spAutoFit/>
            </a:bodyPr>
            <a:lstStyle/>
            <a:p>
              <a:pPr algn="ctr"/>
              <a:r>
                <a:rPr lang="en-US" sz="2000" dirty="0" smtClean="0">
                  <a:solidFill>
                    <a:schemeClr val="bg1">
                      <a:lumMod val="65000"/>
                    </a:schemeClr>
                  </a:solidFill>
                </a:rPr>
                <a:t>Kiros et al. (University of Toronto) 2015</a:t>
              </a:r>
              <a:endParaRPr lang="en-US" sz="2000" dirty="0">
                <a:solidFill>
                  <a:schemeClr val="bg1">
                    <a:lumMod val="65000"/>
                  </a:schemeClr>
                </a:solidFill>
              </a:endParaRPr>
            </a:p>
          </p:txBody>
        </p:sp>
        <p:sp>
          <p:nvSpPr>
            <p:cNvPr id="13" name="TextBox 12"/>
            <p:cNvSpPr txBox="1"/>
            <p:nvPr/>
          </p:nvSpPr>
          <p:spPr>
            <a:xfrm>
              <a:off x="-127096" y="6071176"/>
              <a:ext cx="4462086" cy="369332"/>
            </a:xfrm>
            <a:prstGeom prst="rect">
              <a:avLst/>
            </a:prstGeom>
            <a:noFill/>
          </p:spPr>
          <p:txBody>
            <a:bodyPr wrap="square" rtlCol="0">
              <a:spAutoFit/>
            </a:bodyPr>
            <a:lstStyle/>
            <a:p>
              <a:pPr algn="ctr"/>
              <a:r>
                <a:rPr lang="en-US" dirty="0" smtClean="0"/>
                <a:t>A car is parked in the middle of nowhere</a:t>
              </a:r>
              <a:endParaRPr lang="en-US" dirty="0"/>
            </a:p>
          </p:txBody>
        </p:sp>
      </p:grpSp>
      <p:grpSp>
        <p:nvGrpSpPr>
          <p:cNvPr id="18" name="Group 17"/>
          <p:cNvGrpSpPr/>
          <p:nvPr/>
        </p:nvGrpSpPr>
        <p:grpSpPr>
          <a:xfrm>
            <a:off x="4360491" y="3437937"/>
            <a:ext cx="4487585" cy="3263702"/>
            <a:chOff x="4360489" y="3437937"/>
            <a:chExt cx="4487585" cy="3263702"/>
          </a:xfrm>
        </p:grpSpPr>
        <p:pic>
          <p:nvPicPr>
            <p:cNvPr id="14" name="Picture 13"/>
            <p:cNvPicPr>
              <a:picLocks noChangeAspect="1"/>
            </p:cNvPicPr>
            <p:nvPr/>
          </p:nvPicPr>
          <p:blipFill rotWithShape="1">
            <a:blip r:embed="rId6"/>
            <a:srcRect l="1427" t="1107" r="77315" b="69135"/>
            <a:stretch/>
          </p:blipFill>
          <p:spPr>
            <a:xfrm>
              <a:off x="4765830" y="3437937"/>
              <a:ext cx="3668712" cy="2743200"/>
            </a:xfrm>
            <a:prstGeom prst="rect">
              <a:avLst/>
            </a:prstGeom>
          </p:spPr>
        </p:pic>
        <p:sp>
          <p:nvSpPr>
            <p:cNvPr id="15" name="TextBox 14"/>
            <p:cNvSpPr txBox="1"/>
            <p:nvPr/>
          </p:nvSpPr>
          <p:spPr>
            <a:xfrm>
              <a:off x="4385988" y="6301529"/>
              <a:ext cx="4462086" cy="400110"/>
            </a:xfrm>
            <a:prstGeom prst="rect">
              <a:avLst/>
            </a:prstGeom>
            <a:noFill/>
          </p:spPr>
          <p:txBody>
            <a:bodyPr wrap="square" rtlCol="0">
              <a:spAutoFit/>
            </a:bodyPr>
            <a:lstStyle/>
            <a:p>
              <a:pPr algn="ctr"/>
              <a:r>
                <a:rPr lang="en-US" sz="2000" dirty="0" smtClean="0">
                  <a:solidFill>
                    <a:schemeClr val="bg1">
                      <a:lumMod val="65000"/>
                    </a:schemeClr>
                  </a:solidFill>
                </a:rPr>
                <a:t>Fang et al. (Microsoft Research) 2015</a:t>
              </a:r>
              <a:endParaRPr lang="en-US" sz="2000" dirty="0">
                <a:solidFill>
                  <a:schemeClr val="bg1">
                    <a:lumMod val="65000"/>
                  </a:schemeClr>
                </a:solidFill>
              </a:endParaRPr>
            </a:p>
          </p:txBody>
        </p:sp>
        <p:sp>
          <p:nvSpPr>
            <p:cNvPr id="16" name="TextBox 15"/>
            <p:cNvSpPr txBox="1"/>
            <p:nvPr/>
          </p:nvSpPr>
          <p:spPr>
            <a:xfrm>
              <a:off x="4360489" y="6066666"/>
              <a:ext cx="4462086" cy="369332"/>
            </a:xfrm>
            <a:prstGeom prst="rect">
              <a:avLst/>
            </a:prstGeom>
            <a:noFill/>
          </p:spPr>
          <p:txBody>
            <a:bodyPr wrap="square" rtlCol="0">
              <a:spAutoFit/>
            </a:bodyPr>
            <a:lstStyle/>
            <a:p>
              <a:pPr algn="ctr"/>
              <a:r>
                <a:rPr lang="en-US" dirty="0" smtClean="0"/>
                <a:t>A pot of broccoli on a stove.</a:t>
              </a:r>
              <a:endParaRPr lang="en-US" dirty="0"/>
            </a:p>
          </p:txBody>
        </p:sp>
      </p:grpSp>
      <p:sp>
        <p:nvSpPr>
          <p:cNvPr id="19" name="Footer Placeholder 3"/>
          <p:cNvSpPr>
            <a:spLocks noGrp="1"/>
          </p:cNvSpPr>
          <p:nvPr>
            <p:ph type="ftr" sz="quarter" idx="11"/>
          </p:nvPr>
        </p:nvSpPr>
        <p:spPr>
          <a:xfrm>
            <a:off x="-647700" y="6540512"/>
            <a:ext cx="2895600" cy="393700"/>
          </a:xfrm>
        </p:spPr>
        <p:txBody>
          <a:bodyPr/>
          <a:lstStyle/>
          <a:p>
            <a:pPr>
              <a:defRPr/>
            </a:pPr>
            <a:r>
              <a:rPr lang="en-US" dirty="0" smtClean="0"/>
              <a:t>Slide Credit: Devi Parikh</a:t>
            </a:r>
            <a:endParaRPr lang="en-US" dirty="0"/>
          </a:p>
        </p:txBody>
      </p:sp>
    </p:spTree>
    <p:extLst>
      <p:ext uri="{BB962C8B-B14F-4D97-AF65-F5344CB8AC3E}">
        <p14:creationId xmlns:p14="http://schemas.microsoft.com/office/powerpoint/2010/main" val="112806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1303091"/>
              </p:ext>
            </p:extLst>
          </p:nvPr>
        </p:nvGraphicFramePr>
        <p:xfrm>
          <a:off x="1228300" y="1710898"/>
          <a:ext cx="6578220" cy="2301543"/>
        </p:xfrm>
        <a:graphic>
          <a:graphicData uri="http://schemas.openxmlformats.org/drawingml/2006/table">
            <a:tbl>
              <a:tblPr firstRow="1" firstCol="1" bandRow="1">
                <a:tableStyleId>{D7AC3CCA-C797-4891-BE02-D94E43425B78}</a:tableStyleId>
              </a:tblPr>
              <a:tblGrid>
                <a:gridCol w="2192740"/>
                <a:gridCol w="2192740"/>
                <a:gridCol w="2192740"/>
              </a:tblGrid>
              <a:tr h="767181">
                <a:tc>
                  <a:txBody>
                    <a:bodyPr/>
                    <a:lstStyle/>
                    <a:p>
                      <a:pPr algn="ctr"/>
                      <a:r>
                        <a:rPr lang="en-US" sz="3200" dirty="0" smtClean="0"/>
                        <a:t>Test\Train</a:t>
                      </a:r>
                      <a:endParaRPr lang="en-IN" sz="3200" dirty="0"/>
                    </a:p>
                  </a:txBody>
                  <a:tcPr/>
                </a:tc>
                <a:tc>
                  <a:txBody>
                    <a:bodyPr/>
                    <a:lstStyle/>
                    <a:p>
                      <a:pPr algn="ctr"/>
                      <a:r>
                        <a:rPr lang="en-US" sz="3200" dirty="0" smtClean="0"/>
                        <a:t>Unbalanced</a:t>
                      </a:r>
                      <a:endParaRPr lang="en-IN" sz="3200" dirty="0"/>
                    </a:p>
                  </a:txBody>
                  <a:tcPr/>
                </a:tc>
                <a:tc>
                  <a:txBody>
                    <a:bodyPr/>
                    <a:lstStyle/>
                    <a:p>
                      <a:pPr algn="ctr"/>
                      <a:r>
                        <a:rPr lang="en-US" sz="3200" dirty="0" smtClean="0"/>
                        <a:t>Balanced</a:t>
                      </a:r>
                      <a:endParaRPr lang="en-IN" sz="3200" dirty="0"/>
                    </a:p>
                  </a:txBody>
                  <a:tcPr/>
                </a:tc>
              </a:tr>
              <a:tr h="767181">
                <a:tc>
                  <a:txBody>
                    <a:bodyPr/>
                    <a:lstStyle/>
                    <a:p>
                      <a:pPr algn="ctr"/>
                      <a:r>
                        <a:rPr lang="en-US" sz="3200" dirty="0" smtClean="0"/>
                        <a:t>Unbalanced</a:t>
                      </a:r>
                      <a:endParaRPr lang="en-IN" sz="3200" b="1" dirty="0">
                        <a:solidFill>
                          <a:schemeClr val="bg1"/>
                        </a:solidFill>
                      </a:endParaRPr>
                    </a:p>
                  </a:txBody>
                  <a:tcPr/>
                </a:tc>
                <a:tc>
                  <a:txBody>
                    <a:bodyPr/>
                    <a:lstStyle/>
                    <a:p>
                      <a:pPr algn="ctr"/>
                      <a:endParaRPr lang="en-IN" sz="3200" dirty="0"/>
                    </a:p>
                  </a:txBody>
                  <a:tcPr/>
                </a:tc>
                <a:tc>
                  <a:txBody>
                    <a:bodyPr/>
                    <a:lstStyle/>
                    <a:p>
                      <a:pPr algn="ctr"/>
                      <a:endParaRPr lang="en-IN" sz="3200" dirty="0"/>
                    </a:p>
                  </a:txBody>
                  <a:tcPr/>
                </a:tc>
              </a:tr>
              <a:tr h="767181">
                <a:tc>
                  <a:txBody>
                    <a:bodyPr/>
                    <a:lstStyle/>
                    <a:p>
                      <a:pPr algn="ctr"/>
                      <a:r>
                        <a:rPr lang="en-US" sz="3200" dirty="0" smtClean="0"/>
                        <a:t>Balanced</a:t>
                      </a:r>
                      <a:endParaRPr lang="en-IN" sz="3200" b="1" dirty="0">
                        <a:solidFill>
                          <a:schemeClr val="bg1"/>
                        </a:solidFill>
                      </a:endParaRPr>
                    </a:p>
                  </a:txBody>
                  <a:tcPr/>
                </a:tc>
                <a:tc>
                  <a:txBody>
                    <a:bodyPr/>
                    <a:lstStyle/>
                    <a:p>
                      <a:pPr algn="ctr"/>
                      <a:endParaRPr lang="en-IN" sz="3200" dirty="0"/>
                    </a:p>
                  </a:txBody>
                  <a:tcPr/>
                </a:tc>
                <a:tc>
                  <a:txBody>
                    <a:bodyPr/>
                    <a:lstStyle/>
                    <a:p>
                      <a:pPr algn="ctr"/>
                      <a:endParaRPr lang="en-IN" sz="3200" dirty="0"/>
                    </a:p>
                  </a:txBody>
                  <a:tcPr/>
                </a:tc>
              </a:tr>
            </a:tbl>
          </a:graphicData>
        </a:graphic>
      </p:graphicFrame>
      <p:sp>
        <p:nvSpPr>
          <p:cNvPr id="5" name="Rectangle 4"/>
          <p:cNvSpPr/>
          <p:nvPr/>
        </p:nvSpPr>
        <p:spPr>
          <a:xfrm>
            <a:off x="3440046" y="2510213"/>
            <a:ext cx="4366474" cy="724306"/>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5114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212645788"/>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Holistic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Attention-based</a:t>
                      </a:r>
                      <a:r>
                        <a:rPr lang="en-US" sz="2600" baseline="0" dirty="0" smtClean="0"/>
                        <a:t>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326526" y="3121374"/>
            <a:ext cx="8360274" cy="14630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9316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212645788"/>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Holistic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Attention-based</a:t>
                      </a:r>
                      <a:r>
                        <a:rPr lang="en-US" sz="2600" baseline="0" dirty="0" smtClean="0"/>
                        <a:t>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326526" y="3630304"/>
            <a:ext cx="8360274" cy="9541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3206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669604310"/>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Attention-based</a:t>
                      </a:r>
                      <a:r>
                        <a:rPr lang="en-US" sz="2600" baseline="0" dirty="0" smtClean="0"/>
                        <a:t>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326526" y="4148918"/>
            <a:ext cx="8360274" cy="4354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93999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1833668298"/>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09324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212645788"/>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5200607" y="3219896"/>
            <a:ext cx="1371600" cy="141732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p:cNvSpPr txBox="1"/>
          <p:nvPr/>
        </p:nvSpPr>
        <p:spPr>
          <a:xfrm>
            <a:off x="3818256" y="5048696"/>
            <a:ext cx="4271553" cy="461665"/>
          </a:xfrm>
          <a:prstGeom prst="rect">
            <a:avLst/>
          </a:prstGeom>
          <a:noFill/>
        </p:spPr>
        <p:txBody>
          <a:bodyPr wrap="square" rtlCol="0">
            <a:spAutoFit/>
          </a:bodyPr>
          <a:lstStyle/>
          <a:p>
            <a:r>
              <a:rPr lang="en-US" sz="2400" dirty="0" smtClean="0">
                <a:solidFill>
                  <a:srgbClr val="FF0000"/>
                </a:solidFill>
              </a:rPr>
              <a:t>Vision doesn’t help significantly</a:t>
            </a:r>
            <a:endParaRPr lang="en-IN" sz="2400" dirty="0">
              <a:solidFill>
                <a:srgbClr val="FF0000"/>
              </a:solidFill>
            </a:endParaRPr>
          </a:p>
        </p:txBody>
      </p:sp>
    </p:spTree>
    <p:extLst>
      <p:ext uri="{BB962C8B-B14F-4D97-AF65-F5344CB8AC3E}">
        <p14:creationId xmlns:p14="http://schemas.microsoft.com/office/powerpoint/2010/main" val="7207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212645788"/>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7056709" y="3219896"/>
            <a:ext cx="1371600" cy="141732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p:cNvSpPr txBox="1"/>
          <p:nvPr/>
        </p:nvSpPr>
        <p:spPr>
          <a:xfrm>
            <a:off x="5660704" y="5034073"/>
            <a:ext cx="4271553" cy="461665"/>
          </a:xfrm>
          <a:prstGeom prst="rect">
            <a:avLst/>
          </a:prstGeom>
          <a:noFill/>
        </p:spPr>
        <p:txBody>
          <a:bodyPr wrap="square" rtlCol="0">
            <a:spAutoFit/>
          </a:bodyPr>
          <a:lstStyle/>
          <a:p>
            <a:r>
              <a:rPr lang="en-US" sz="2400" dirty="0" smtClean="0">
                <a:solidFill>
                  <a:srgbClr val="FF0000"/>
                </a:solidFill>
              </a:rPr>
              <a:t>Vision helps significantly</a:t>
            </a:r>
            <a:endParaRPr lang="en-IN" sz="2400" dirty="0">
              <a:solidFill>
                <a:srgbClr val="FF0000"/>
              </a:solidFill>
            </a:endParaRPr>
          </a:p>
        </p:txBody>
      </p:sp>
      <p:sp>
        <p:nvSpPr>
          <p:cNvPr id="4" name="Down Arrow 3"/>
          <p:cNvSpPr/>
          <p:nvPr/>
        </p:nvSpPr>
        <p:spPr>
          <a:xfrm>
            <a:off x="8686800" y="3390314"/>
            <a:ext cx="246185" cy="985743"/>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843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unbalanced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212645788"/>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60.80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69.19</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72.80</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Rectangle 7"/>
          <p:cNvSpPr/>
          <p:nvPr/>
        </p:nvSpPr>
        <p:spPr>
          <a:xfrm>
            <a:off x="5118110" y="4201369"/>
            <a:ext cx="3442365" cy="41148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 name="TextBox 9"/>
          <p:cNvSpPr txBox="1"/>
          <p:nvPr/>
        </p:nvSpPr>
        <p:spPr>
          <a:xfrm>
            <a:off x="5778138" y="4715812"/>
            <a:ext cx="2180405" cy="461665"/>
          </a:xfrm>
          <a:prstGeom prst="rect">
            <a:avLst/>
          </a:prstGeom>
          <a:noFill/>
        </p:spPr>
        <p:txBody>
          <a:bodyPr wrap="square" rtlCol="0">
            <a:spAutoFit/>
          </a:bodyPr>
          <a:lstStyle/>
          <a:p>
            <a:r>
              <a:rPr lang="en-IN" sz="2400" dirty="0" smtClean="0">
                <a:solidFill>
                  <a:srgbClr val="FF0000"/>
                </a:solidFill>
              </a:rPr>
              <a:t>Bias is exploited</a:t>
            </a:r>
            <a:endParaRPr lang="en-IN" sz="2400" dirty="0">
              <a:solidFill>
                <a:srgbClr val="FF0000"/>
              </a:solidFill>
            </a:endParaRPr>
          </a:p>
        </p:txBody>
      </p:sp>
      <p:sp>
        <p:nvSpPr>
          <p:cNvPr id="13" name="Rectangle 12"/>
          <p:cNvSpPr/>
          <p:nvPr/>
        </p:nvSpPr>
        <p:spPr>
          <a:xfrm>
            <a:off x="5109398" y="3716873"/>
            <a:ext cx="3442365" cy="41148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Rectangle 13"/>
          <p:cNvSpPr/>
          <p:nvPr/>
        </p:nvSpPr>
        <p:spPr>
          <a:xfrm>
            <a:off x="5111676" y="3218049"/>
            <a:ext cx="3442365" cy="41148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TextBox 14"/>
          <p:cNvSpPr txBox="1"/>
          <p:nvPr/>
        </p:nvSpPr>
        <p:spPr>
          <a:xfrm>
            <a:off x="6667517" y="3104802"/>
            <a:ext cx="374728" cy="584775"/>
          </a:xfrm>
          <a:prstGeom prst="rect">
            <a:avLst/>
          </a:prstGeom>
          <a:noFill/>
        </p:spPr>
        <p:txBody>
          <a:bodyPr wrap="square" rtlCol="0">
            <a:spAutoFit/>
          </a:bodyPr>
          <a:lstStyle/>
          <a:p>
            <a:r>
              <a:rPr lang="en-IN" sz="3200" b="1" dirty="0" smtClean="0">
                <a:solidFill>
                  <a:srgbClr val="FF0000"/>
                </a:solidFill>
              </a:rPr>
              <a:t>&gt;</a:t>
            </a:r>
            <a:endParaRPr lang="en-IN" sz="3200" b="1" dirty="0">
              <a:solidFill>
                <a:srgbClr val="FF0000"/>
              </a:solidFill>
            </a:endParaRPr>
          </a:p>
        </p:txBody>
      </p:sp>
      <p:sp>
        <p:nvSpPr>
          <p:cNvPr id="16" name="TextBox 15"/>
          <p:cNvSpPr txBox="1"/>
          <p:nvPr/>
        </p:nvSpPr>
        <p:spPr>
          <a:xfrm>
            <a:off x="6667517" y="3604181"/>
            <a:ext cx="374728" cy="584775"/>
          </a:xfrm>
          <a:prstGeom prst="rect">
            <a:avLst/>
          </a:prstGeom>
          <a:noFill/>
        </p:spPr>
        <p:txBody>
          <a:bodyPr wrap="square" rtlCol="0">
            <a:spAutoFit/>
          </a:bodyPr>
          <a:lstStyle/>
          <a:p>
            <a:r>
              <a:rPr lang="en-IN" sz="3200" b="1" dirty="0" smtClean="0">
                <a:solidFill>
                  <a:srgbClr val="FF0000"/>
                </a:solidFill>
              </a:rPr>
              <a:t>&gt;</a:t>
            </a:r>
            <a:endParaRPr lang="en-IN" sz="3200" b="1" dirty="0">
              <a:solidFill>
                <a:srgbClr val="FF0000"/>
              </a:solidFill>
            </a:endParaRPr>
          </a:p>
        </p:txBody>
      </p:sp>
      <p:sp>
        <p:nvSpPr>
          <p:cNvPr id="17" name="TextBox 16"/>
          <p:cNvSpPr txBox="1"/>
          <p:nvPr/>
        </p:nvSpPr>
        <p:spPr>
          <a:xfrm>
            <a:off x="6667517" y="4103560"/>
            <a:ext cx="374728" cy="584775"/>
          </a:xfrm>
          <a:prstGeom prst="rect">
            <a:avLst/>
          </a:prstGeom>
          <a:noFill/>
        </p:spPr>
        <p:txBody>
          <a:bodyPr wrap="square" rtlCol="0">
            <a:spAutoFit/>
          </a:bodyPr>
          <a:lstStyle/>
          <a:p>
            <a:r>
              <a:rPr lang="en-IN" sz="3200" b="1" dirty="0" smtClean="0">
                <a:solidFill>
                  <a:srgbClr val="FF0000"/>
                </a:solidFill>
              </a:rPr>
              <a:t>&gt;</a:t>
            </a:r>
            <a:endParaRPr lang="en-IN" sz="3200" b="1" dirty="0">
              <a:solidFill>
                <a:srgbClr val="FF0000"/>
              </a:solidFill>
            </a:endParaRPr>
          </a:p>
        </p:txBody>
      </p:sp>
    </p:spTree>
    <p:extLst>
      <p:ext uri="{BB962C8B-B14F-4D97-AF65-F5344CB8AC3E}">
        <p14:creationId xmlns:p14="http://schemas.microsoft.com/office/powerpoint/2010/main" val="5475691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4871752"/>
              </p:ext>
            </p:extLst>
          </p:nvPr>
        </p:nvGraphicFramePr>
        <p:xfrm>
          <a:off x="1228300" y="1710898"/>
          <a:ext cx="6578220" cy="2301543"/>
        </p:xfrm>
        <a:graphic>
          <a:graphicData uri="http://schemas.openxmlformats.org/drawingml/2006/table">
            <a:tbl>
              <a:tblPr firstRow="1" firstCol="1" bandRow="1">
                <a:tableStyleId>{D7AC3CCA-C797-4891-BE02-D94E43425B78}</a:tableStyleId>
              </a:tblPr>
              <a:tblGrid>
                <a:gridCol w="2192740"/>
                <a:gridCol w="2192740"/>
                <a:gridCol w="2192740"/>
              </a:tblGrid>
              <a:tr h="767181">
                <a:tc>
                  <a:txBody>
                    <a:bodyPr/>
                    <a:lstStyle/>
                    <a:p>
                      <a:pPr algn="ctr"/>
                      <a:r>
                        <a:rPr lang="en-US" sz="3200" dirty="0" smtClean="0"/>
                        <a:t>Train\Test</a:t>
                      </a:r>
                      <a:endParaRPr lang="en-IN" sz="3200" dirty="0"/>
                    </a:p>
                  </a:txBody>
                  <a:tcPr/>
                </a:tc>
                <a:tc>
                  <a:txBody>
                    <a:bodyPr/>
                    <a:lstStyle/>
                    <a:p>
                      <a:pPr algn="ctr"/>
                      <a:r>
                        <a:rPr lang="en-US" sz="3200" dirty="0" smtClean="0"/>
                        <a:t>Unbalanced</a:t>
                      </a:r>
                      <a:endParaRPr lang="en-IN" sz="3200" dirty="0"/>
                    </a:p>
                  </a:txBody>
                  <a:tcPr/>
                </a:tc>
                <a:tc>
                  <a:txBody>
                    <a:bodyPr/>
                    <a:lstStyle/>
                    <a:p>
                      <a:pPr algn="ctr"/>
                      <a:r>
                        <a:rPr lang="en-US" sz="3200" dirty="0" smtClean="0"/>
                        <a:t>Balanced</a:t>
                      </a:r>
                      <a:endParaRPr lang="en-IN" sz="3200" dirty="0"/>
                    </a:p>
                  </a:txBody>
                  <a:tcPr/>
                </a:tc>
              </a:tr>
              <a:tr h="767181">
                <a:tc>
                  <a:txBody>
                    <a:bodyPr/>
                    <a:lstStyle/>
                    <a:p>
                      <a:pPr algn="ctr"/>
                      <a:r>
                        <a:rPr lang="en-US" sz="3200" dirty="0" smtClean="0"/>
                        <a:t>Unbalanced</a:t>
                      </a:r>
                      <a:endParaRPr lang="en-IN" sz="3200" b="1" dirty="0">
                        <a:solidFill>
                          <a:schemeClr val="bg1"/>
                        </a:solidFill>
                      </a:endParaRPr>
                    </a:p>
                  </a:txBody>
                  <a:tcPr/>
                </a:tc>
                <a:tc>
                  <a:txBody>
                    <a:bodyPr/>
                    <a:lstStyle/>
                    <a:p>
                      <a:pPr algn="ctr"/>
                      <a:endParaRPr lang="en-IN" sz="3200" dirty="0"/>
                    </a:p>
                  </a:txBody>
                  <a:tcPr/>
                </a:tc>
                <a:tc>
                  <a:txBody>
                    <a:bodyPr/>
                    <a:lstStyle/>
                    <a:p>
                      <a:pPr algn="ctr"/>
                      <a:endParaRPr lang="en-IN" sz="3200" dirty="0"/>
                    </a:p>
                  </a:txBody>
                  <a:tcPr/>
                </a:tc>
              </a:tr>
              <a:tr h="767181">
                <a:tc>
                  <a:txBody>
                    <a:bodyPr/>
                    <a:lstStyle/>
                    <a:p>
                      <a:pPr algn="ctr"/>
                      <a:r>
                        <a:rPr lang="en-US" sz="3200" dirty="0" smtClean="0"/>
                        <a:t>Balanced</a:t>
                      </a:r>
                      <a:endParaRPr lang="en-IN" sz="3200" b="1" dirty="0">
                        <a:solidFill>
                          <a:schemeClr val="bg1"/>
                        </a:solidFill>
                      </a:endParaRPr>
                    </a:p>
                  </a:txBody>
                  <a:tcPr/>
                </a:tc>
                <a:tc>
                  <a:txBody>
                    <a:bodyPr/>
                    <a:lstStyle/>
                    <a:p>
                      <a:pPr algn="ctr"/>
                      <a:endParaRPr lang="en-IN" sz="3200" dirty="0"/>
                    </a:p>
                  </a:txBody>
                  <a:tcPr/>
                </a:tc>
                <a:tc>
                  <a:txBody>
                    <a:bodyPr/>
                    <a:lstStyle/>
                    <a:p>
                      <a:pPr algn="ctr"/>
                      <a:endParaRPr lang="en-IN" sz="3200" dirty="0"/>
                    </a:p>
                  </a:txBody>
                  <a:tcPr/>
                </a:tc>
              </a:tr>
            </a:tbl>
          </a:graphicData>
        </a:graphic>
      </p:graphicFrame>
      <p:sp>
        <p:nvSpPr>
          <p:cNvPr id="6" name="Rectangle 5"/>
          <p:cNvSpPr/>
          <p:nvPr/>
        </p:nvSpPr>
        <p:spPr>
          <a:xfrm>
            <a:off x="3440046" y="3260846"/>
            <a:ext cx="4366474" cy="724306"/>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5818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4039260477"/>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65.98</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63.33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65.89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71.03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68.08</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74.65</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TextBox 4"/>
          <p:cNvSpPr txBox="1"/>
          <p:nvPr/>
        </p:nvSpPr>
        <p:spPr>
          <a:xfrm>
            <a:off x="4863735" y="5077148"/>
            <a:ext cx="3925424" cy="461665"/>
          </a:xfrm>
          <a:prstGeom prst="rect">
            <a:avLst/>
          </a:prstGeom>
          <a:noFill/>
        </p:spPr>
        <p:txBody>
          <a:bodyPr wrap="square" rtlCol="0">
            <a:spAutoFit/>
          </a:bodyPr>
          <a:lstStyle/>
          <a:p>
            <a:r>
              <a:rPr lang="en-IN" sz="2400" dirty="0" smtClean="0">
                <a:solidFill>
                  <a:srgbClr val="FF0000"/>
                </a:solidFill>
              </a:rPr>
              <a:t>Training on balanced is better</a:t>
            </a:r>
            <a:endParaRPr lang="en-IN" sz="2400" dirty="0">
              <a:solidFill>
                <a:srgbClr val="FF0000"/>
              </a:solidFill>
            </a:endParaRPr>
          </a:p>
        </p:txBody>
      </p:sp>
      <p:sp>
        <p:nvSpPr>
          <p:cNvPr id="6" name="Rectangle 5"/>
          <p:cNvSpPr/>
          <p:nvPr/>
        </p:nvSpPr>
        <p:spPr>
          <a:xfrm>
            <a:off x="5086457" y="3710171"/>
            <a:ext cx="3442365" cy="41148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Rectangle 6"/>
          <p:cNvSpPr/>
          <p:nvPr/>
        </p:nvSpPr>
        <p:spPr>
          <a:xfrm>
            <a:off x="5088729" y="4203769"/>
            <a:ext cx="3442365" cy="41148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TextBox 7"/>
          <p:cNvSpPr txBox="1"/>
          <p:nvPr/>
        </p:nvSpPr>
        <p:spPr>
          <a:xfrm>
            <a:off x="6667517" y="3596127"/>
            <a:ext cx="374728" cy="584775"/>
          </a:xfrm>
          <a:prstGeom prst="rect">
            <a:avLst/>
          </a:prstGeom>
          <a:noFill/>
        </p:spPr>
        <p:txBody>
          <a:bodyPr wrap="square" rtlCol="0">
            <a:spAutoFit/>
          </a:bodyPr>
          <a:lstStyle/>
          <a:p>
            <a:r>
              <a:rPr lang="en-IN" sz="3200" b="1" dirty="0" smtClean="0">
                <a:solidFill>
                  <a:srgbClr val="FF0000"/>
                </a:solidFill>
              </a:rPr>
              <a:t>&lt;</a:t>
            </a:r>
            <a:endParaRPr lang="en-IN" sz="3200" b="1" dirty="0">
              <a:solidFill>
                <a:srgbClr val="FF0000"/>
              </a:solidFill>
            </a:endParaRPr>
          </a:p>
        </p:txBody>
      </p:sp>
      <p:sp>
        <p:nvSpPr>
          <p:cNvPr id="10" name="TextBox 9"/>
          <p:cNvSpPr txBox="1"/>
          <p:nvPr/>
        </p:nvSpPr>
        <p:spPr>
          <a:xfrm>
            <a:off x="6669789" y="4089722"/>
            <a:ext cx="374728" cy="584775"/>
          </a:xfrm>
          <a:prstGeom prst="rect">
            <a:avLst/>
          </a:prstGeom>
          <a:noFill/>
        </p:spPr>
        <p:txBody>
          <a:bodyPr wrap="square" rtlCol="0">
            <a:spAutoFit/>
          </a:bodyPr>
          <a:lstStyle/>
          <a:p>
            <a:r>
              <a:rPr lang="en-IN" sz="3200" b="1" dirty="0" smtClean="0">
                <a:solidFill>
                  <a:srgbClr val="FF0000"/>
                </a:solidFill>
              </a:rPr>
              <a:t>&lt;</a:t>
            </a:r>
            <a:endParaRPr lang="en-IN" sz="3200" b="1" dirty="0">
              <a:solidFill>
                <a:srgbClr val="FF0000"/>
              </a:solidFill>
            </a:endParaRPr>
          </a:p>
        </p:txBody>
      </p:sp>
    </p:spTree>
    <p:extLst>
      <p:ext uri="{BB962C8B-B14F-4D97-AF65-F5344CB8AC3E}">
        <p14:creationId xmlns:p14="http://schemas.microsoft.com/office/powerpoint/2010/main" val="1629142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9638"/>
            <a:ext cx="8496300" cy="1143000"/>
          </a:xfrm>
        </p:spPr>
        <p:txBody>
          <a:bodyPr>
            <a:normAutofit fontScale="90000"/>
          </a:bodyPr>
          <a:lstStyle/>
          <a:p>
            <a:r>
              <a:rPr lang="en-US" dirty="0" smtClean="0"/>
              <a:t>But</a:t>
            </a:r>
            <a:r>
              <a:rPr lang="en-US" dirty="0"/>
              <a:t>, </a:t>
            </a:r>
            <a:r>
              <a:rPr lang="en-US" dirty="0" smtClean="0"/>
              <a:t>are these systems actually </a:t>
            </a:r>
            <a:r>
              <a:rPr lang="en-US" i="1" dirty="0" smtClean="0"/>
              <a:t>understanding</a:t>
            </a:r>
            <a:r>
              <a:rPr lang="en-US" dirty="0" smtClean="0"/>
              <a:t> the image?</a:t>
            </a:r>
            <a:endParaRPr lang="en-US" dirty="0"/>
          </a:p>
        </p:txBody>
      </p:sp>
    </p:spTree>
    <p:extLst>
      <p:ext uri="{BB962C8B-B14F-4D97-AF65-F5344CB8AC3E}">
        <p14:creationId xmlns:p14="http://schemas.microsoft.com/office/powerpoint/2010/main" val="74819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4039260477"/>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65.98</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63.33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65.89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71.03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68.08</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74.65</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Rectangle 5"/>
          <p:cNvSpPr/>
          <p:nvPr/>
        </p:nvSpPr>
        <p:spPr>
          <a:xfrm>
            <a:off x="5086457" y="3218846"/>
            <a:ext cx="3442365" cy="41148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p:cNvSpPr txBox="1"/>
          <p:nvPr/>
        </p:nvSpPr>
        <p:spPr>
          <a:xfrm>
            <a:off x="4158340" y="5086495"/>
            <a:ext cx="4985660" cy="461665"/>
          </a:xfrm>
          <a:prstGeom prst="rect">
            <a:avLst/>
          </a:prstGeom>
          <a:noFill/>
        </p:spPr>
        <p:txBody>
          <a:bodyPr wrap="square" rtlCol="0">
            <a:spAutoFit/>
          </a:bodyPr>
          <a:lstStyle/>
          <a:p>
            <a:r>
              <a:rPr lang="en-IN" sz="2400" dirty="0" smtClean="0">
                <a:solidFill>
                  <a:srgbClr val="FF0000"/>
                </a:solidFill>
              </a:rPr>
              <a:t>Blind model performs close to chance</a:t>
            </a:r>
            <a:endParaRPr lang="en-IN" sz="2400" dirty="0">
              <a:solidFill>
                <a:srgbClr val="FF0000"/>
              </a:solidFill>
            </a:endParaRPr>
          </a:p>
        </p:txBody>
      </p:sp>
    </p:spTree>
    <p:extLst>
      <p:ext uri="{BB962C8B-B14F-4D97-AF65-F5344CB8AC3E}">
        <p14:creationId xmlns:p14="http://schemas.microsoft.com/office/powerpoint/2010/main" val="2529676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4039260477"/>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65.98</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63.33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65.89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71.03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68.08</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74.65</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7091029" y="3716288"/>
            <a:ext cx="1373910" cy="888274"/>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TextBox 7"/>
          <p:cNvSpPr txBox="1"/>
          <p:nvPr/>
        </p:nvSpPr>
        <p:spPr>
          <a:xfrm>
            <a:off x="6701246" y="5077148"/>
            <a:ext cx="2246811" cy="461665"/>
          </a:xfrm>
          <a:prstGeom prst="rect">
            <a:avLst/>
          </a:prstGeom>
          <a:noFill/>
        </p:spPr>
        <p:txBody>
          <a:bodyPr wrap="square" rtlCol="0">
            <a:spAutoFit/>
          </a:bodyPr>
          <a:lstStyle/>
          <a:p>
            <a:r>
              <a:rPr lang="en-IN" sz="2400" dirty="0" smtClean="0">
                <a:solidFill>
                  <a:srgbClr val="FF0000"/>
                </a:solidFill>
              </a:rPr>
              <a:t>Attention helps</a:t>
            </a:r>
            <a:endParaRPr lang="en-IN" sz="2400" dirty="0">
              <a:solidFill>
                <a:srgbClr val="FF0000"/>
              </a:solidFill>
            </a:endParaRPr>
          </a:p>
        </p:txBody>
      </p:sp>
      <p:sp>
        <p:nvSpPr>
          <p:cNvPr id="10" name="Down Arrow 9"/>
          <p:cNvSpPr/>
          <p:nvPr/>
        </p:nvSpPr>
        <p:spPr>
          <a:xfrm>
            <a:off x="8686800" y="3854548"/>
            <a:ext cx="246185" cy="633046"/>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41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on balanced test set</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4039260477"/>
              </p:ext>
            </p:extLst>
          </p:nvPr>
        </p:nvGraphicFramePr>
        <p:xfrm>
          <a:off x="457201" y="1724297"/>
          <a:ext cx="8229599" cy="292608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65.98</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63.33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65.89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71.03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68.08</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74.65</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7085919" y="3229451"/>
            <a:ext cx="1365371" cy="13716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TextBox 7"/>
          <p:cNvSpPr txBox="1"/>
          <p:nvPr/>
        </p:nvSpPr>
        <p:spPr>
          <a:xfrm>
            <a:off x="3540034" y="5077148"/>
            <a:ext cx="5408023" cy="461665"/>
          </a:xfrm>
          <a:prstGeom prst="rect">
            <a:avLst/>
          </a:prstGeom>
          <a:noFill/>
        </p:spPr>
        <p:txBody>
          <a:bodyPr wrap="square" rtlCol="0">
            <a:spAutoFit/>
          </a:bodyPr>
          <a:lstStyle/>
          <a:p>
            <a:r>
              <a:rPr lang="en-IN" sz="2400" dirty="0" smtClean="0">
                <a:solidFill>
                  <a:srgbClr val="FF0000"/>
                </a:solidFill>
              </a:rPr>
              <a:t>Balanced data is better for evaluation</a:t>
            </a:r>
            <a:endParaRPr lang="en-IN" sz="2400" dirty="0">
              <a:solidFill>
                <a:srgbClr val="FF0000"/>
              </a:solidFill>
            </a:endParaRPr>
          </a:p>
        </p:txBody>
      </p:sp>
    </p:spTree>
    <p:extLst>
      <p:ext uri="{BB962C8B-B14F-4D97-AF65-F5344CB8AC3E}">
        <p14:creationId xmlns:p14="http://schemas.microsoft.com/office/powerpoint/2010/main" val="1751206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results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9766" r="50769"/>
          <a:stretch/>
        </p:blipFill>
        <p:spPr>
          <a:xfrm>
            <a:off x="281355" y="1417638"/>
            <a:ext cx="8609428" cy="4338728"/>
          </a:xfrm>
          <a:prstGeom prst="rect">
            <a:avLst/>
          </a:prstGeom>
        </p:spPr>
      </p:pic>
    </p:spTree>
    <p:extLst>
      <p:ext uri="{BB962C8B-B14F-4D97-AF65-F5344CB8AC3E}">
        <p14:creationId xmlns:p14="http://schemas.microsoft.com/office/powerpoint/2010/main" val="32432104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44</a:t>
            </a:fld>
            <a:endParaRPr lang="en-US" dirty="0"/>
          </a:p>
        </p:txBody>
      </p:sp>
      <p:pic>
        <p:nvPicPr>
          <p:cNvPr id="2" name="Picture 1"/>
          <p:cNvPicPr>
            <a:picLocks noChangeAspect="1"/>
          </p:cNvPicPr>
          <p:nvPr/>
        </p:nvPicPr>
        <p:blipFill>
          <a:blip r:embed="rId3"/>
          <a:stretch>
            <a:fillRect/>
          </a:stretch>
        </p:blipFill>
        <p:spPr>
          <a:xfrm>
            <a:off x="274320" y="1376742"/>
            <a:ext cx="8686800" cy="4962302"/>
          </a:xfrm>
          <a:prstGeom prst="rect">
            <a:avLst/>
          </a:prstGeom>
        </p:spPr>
      </p:pic>
      <p:pic>
        <p:nvPicPr>
          <p:cNvPr id="3" name="Picture 2"/>
          <p:cNvPicPr>
            <a:picLocks noChangeAspect="1"/>
          </p:cNvPicPr>
          <p:nvPr/>
        </p:nvPicPr>
        <p:blipFill>
          <a:blip r:embed="rId4"/>
          <a:stretch>
            <a:fillRect/>
          </a:stretch>
        </p:blipFill>
        <p:spPr>
          <a:xfrm>
            <a:off x="7305422" y="2715511"/>
            <a:ext cx="1154799" cy="1321659"/>
          </a:xfrm>
          <a:prstGeom prst="rect">
            <a:avLst/>
          </a:prstGeom>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Ongoing: Balancing </a:t>
            </a:r>
            <a:r>
              <a:rPr lang="en-US" dirty="0" smtClean="0"/>
              <a:t>real VQA</a:t>
            </a:r>
            <a:endParaRPr lang="en-US" dirty="0"/>
          </a:p>
        </p:txBody>
      </p:sp>
      <p:sp>
        <p:nvSpPr>
          <p:cNvPr id="7" name="Footer Placeholder 3"/>
          <p:cNvSpPr>
            <a:spLocks noGrp="1"/>
          </p:cNvSpPr>
          <p:nvPr>
            <p:ph type="ftr" sz="quarter" idx="11"/>
          </p:nvPr>
        </p:nvSpPr>
        <p:spPr>
          <a:xfrm>
            <a:off x="-647700" y="6540512"/>
            <a:ext cx="2895600" cy="393700"/>
          </a:xfrm>
        </p:spPr>
        <p:txBody>
          <a:bodyPr/>
          <a:lstStyle/>
          <a:p>
            <a:pPr>
              <a:defRPr/>
            </a:pPr>
            <a:r>
              <a:rPr lang="en-US" dirty="0" smtClean="0"/>
              <a:t>Slide Credit: Devi Parikh</a:t>
            </a:r>
            <a:endParaRPr lang="en-US" dirty="0"/>
          </a:p>
        </p:txBody>
      </p:sp>
    </p:spTree>
    <p:extLst>
      <p:ext uri="{BB962C8B-B14F-4D97-AF65-F5344CB8AC3E}">
        <p14:creationId xmlns:p14="http://schemas.microsoft.com/office/powerpoint/2010/main" val="21491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We balance </a:t>
            </a:r>
            <a:r>
              <a:rPr lang="en-US" dirty="0"/>
              <a:t>the existing abstract binary VQA </a:t>
            </a:r>
            <a:r>
              <a:rPr lang="en-US" dirty="0" smtClean="0"/>
              <a:t>dataset</a:t>
            </a:r>
          </a:p>
          <a:p>
            <a:pPr lvl="1"/>
            <a:r>
              <a:rPr lang="en-US" dirty="0" smtClean="0"/>
              <a:t>Forcing models to “look” at the image</a:t>
            </a:r>
          </a:p>
          <a:p>
            <a:r>
              <a:rPr lang="en-US" dirty="0" smtClean="0"/>
              <a:t>We present a VQA approach which attends to important regions in the scene to answer the question </a:t>
            </a:r>
            <a:endParaRPr lang="en-US" dirty="0"/>
          </a:p>
          <a:p>
            <a:endParaRPr lang="en-US" dirty="0" smtClean="0"/>
          </a:p>
          <a:p>
            <a:endParaRPr lang="en-US" dirty="0"/>
          </a:p>
        </p:txBody>
      </p:sp>
    </p:spTree>
    <p:extLst>
      <p:ext uri="{BB962C8B-B14F-4D97-AF65-F5344CB8AC3E}">
        <p14:creationId xmlns:p14="http://schemas.microsoft.com/office/powerpoint/2010/main" val="4513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Questions?</a:t>
            </a:r>
            <a:endParaRPr lang="en-IN" dirty="0"/>
          </a:p>
        </p:txBody>
      </p:sp>
      <p:sp>
        <p:nvSpPr>
          <p:cNvPr id="5" name="Subtitle 4"/>
          <p:cNvSpPr>
            <a:spLocks noGrp="1"/>
          </p:cNvSpPr>
          <p:nvPr>
            <p:ph type="subTitle" idx="1"/>
          </p:nvPr>
        </p:nvSpPr>
        <p:spPr/>
        <p:txBody>
          <a:bodyPr/>
          <a:lstStyle/>
          <a:p>
            <a:endParaRPr lang="en-IN" b="1" dirty="0"/>
          </a:p>
        </p:txBody>
      </p:sp>
    </p:spTree>
    <p:extLst>
      <p:ext uri="{BB962C8B-B14F-4D97-AF65-F5344CB8AC3E}">
        <p14:creationId xmlns:p14="http://schemas.microsoft.com/office/powerpoint/2010/main" val="105517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CO_train2014_00000013934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308" y="708401"/>
            <a:ext cx="3671365" cy="2449489"/>
          </a:xfrm>
          <a:prstGeom prst="rect">
            <a:avLst/>
          </a:prstGeom>
        </p:spPr>
      </p:pic>
      <p:pic>
        <p:nvPicPr>
          <p:cNvPr id="8" name="Picture 7" descr="COCO_train2014_0000001836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284" y="3335081"/>
            <a:ext cx="2188550" cy="3251809"/>
          </a:xfrm>
          <a:prstGeom prst="rect">
            <a:avLst/>
          </a:prstGeom>
        </p:spPr>
      </p:pic>
      <p:pic>
        <p:nvPicPr>
          <p:cNvPr id="9" name="Picture 8" descr="COCO_train2014_00000050936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5931" y="4162917"/>
            <a:ext cx="3231963" cy="2423972"/>
          </a:xfrm>
          <a:prstGeom prst="rect">
            <a:avLst/>
          </a:prstGeom>
        </p:spPr>
      </p:pic>
      <p:pic>
        <p:nvPicPr>
          <p:cNvPr id="12" name="Picture 11" descr="COCO_train2014_00000018438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752" y="3856096"/>
            <a:ext cx="2123575" cy="2730793"/>
          </a:xfrm>
          <a:prstGeom prst="rect">
            <a:avLst/>
          </a:prstGeom>
        </p:spPr>
      </p:pic>
      <p:grpSp>
        <p:nvGrpSpPr>
          <p:cNvPr id="5" name="Group 4"/>
          <p:cNvGrpSpPr/>
          <p:nvPr/>
        </p:nvGrpSpPr>
        <p:grpSpPr>
          <a:xfrm>
            <a:off x="2948307" y="3310292"/>
            <a:ext cx="5814695" cy="550780"/>
            <a:chOff x="2948305" y="3203873"/>
            <a:chExt cx="5814695" cy="550779"/>
          </a:xfrm>
        </p:grpSpPr>
        <p:sp>
          <p:nvSpPr>
            <p:cNvPr id="2" name="Rectangle 1"/>
            <p:cNvSpPr/>
            <p:nvPr/>
          </p:nvSpPr>
          <p:spPr>
            <a:xfrm>
              <a:off x="2948306" y="3203873"/>
              <a:ext cx="5814694" cy="5443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2948305" y="3334024"/>
              <a:ext cx="5814695" cy="420628"/>
            </a:xfrm>
            <a:prstGeom prst="rect">
              <a:avLst/>
            </a:prstGeom>
            <a:noFill/>
          </p:spPr>
          <p:txBody>
            <a:bodyPr wrap="square" rtlCol="0">
              <a:spAutoFit/>
            </a:bodyPr>
            <a:lstStyle/>
            <a:p>
              <a:pPr algn="ctr"/>
              <a:r>
                <a:rPr lang="en-US" sz="3200" b="1" baseline="30000" dirty="0">
                  <a:solidFill>
                    <a:srgbClr val="FF0000"/>
                  </a:solidFill>
                </a:rPr>
                <a:t>A giraffe is standing in grass next to a </a:t>
              </a:r>
              <a:r>
                <a:rPr lang="en-US" sz="3200" b="1" baseline="30000" dirty="0" smtClean="0">
                  <a:solidFill>
                    <a:srgbClr val="FF0000"/>
                  </a:solidFill>
                </a:rPr>
                <a:t>tree</a:t>
              </a:r>
              <a:endParaRPr lang="en-US" sz="3200" b="1" dirty="0">
                <a:solidFill>
                  <a:srgbClr val="FF0000"/>
                </a:solidFill>
              </a:endParaRPr>
            </a:p>
          </p:txBody>
        </p:sp>
      </p:grpSp>
      <p:sp>
        <p:nvSpPr>
          <p:cNvPr id="11" name="Title 1"/>
          <p:cNvSpPr>
            <a:spLocks noGrp="1"/>
          </p:cNvSpPr>
          <p:nvPr>
            <p:ph type="title"/>
          </p:nvPr>
        </p:nvSpPr>
        <p:spPr>
          <a:xfrm>
            <a:off x="685800" y="-13973"/>
            <a:ext cx="7772400" cy="685800"/>
          </a:xfrm>
        </p:spPr>
        <p:txBody>
          <a:bodyPr>
            <a:normAutofit fontScale="90000"/>
          </a:bodyPr>
          <a:lstStyle/>
          <a:p>
            <a:r>
              <a:rPr lang="en-US" dirty="0" smtClean="0"/>
              <a:t>The Power of Language Priors </a:t>
            </a:r>
            <a:endParaRPr lang="en-US" dirty="0"/>
          </a:p>
        </p:txBody>
      </p:sp>
      <p:pic>
        <p:nvPicPr>
          <p:cNvPr id="1026" name="Picture 2" descr="http://farm8.staticflickr.com/7117/7671077984_1d96d1357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09" y="652583"/>
            <a:ext cx="1699473"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farm3.staticflickr.com/2130/3545521931_6bce5400f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705727"/>
            <a:ext cx="1628236" cy="2452163"/>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3"/>
          <p:cNvSpPr>
            <a:spLocks noGrp="1"/>
          </p:cNvSpPr>
          <p:nvPr>
            <p:ph type="ftr" sz="quarter" idx="11"/>
          </p:nvPr>
        </p:nvSpPr>
        <p:spPr>
          <a:xfrm>
            <a:off x="-647700" y="6540512"/>
            <a:ext cx="2895600" cy="393700"/>
          </a:xfrm>
        </p:spPr>
        <p:txBody>
          <a:bodyPr/>
          <a:lstStyle/>
          <a:p>
            <a:pPr>
              <a:defRPr/>
            </a:pPr>
            <a:r>
              <a:rPr lang="en-US" dirty="0" smtClean="0"/>
              <a:t>Slide Credit: Peng Zhang</a:t>
            </a:r>
            <a:endParaRPr lang="en-US" dirty="0"/>
          </a:p>
        </p:txBody>
      </p:sp>
    </p:spTree>
    <p:extLst>
      <p:ext uri="{BB962C8B-B14F-4D97-AF65-F5344CB8AC3E}">
        <p14:creationId xmlns:p14="http://schemas.microsoft.com/office/powerpoint/2010/main" val="59594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102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Language Priors </a:t>
            </a:r>
          </a:p>
        </p:txBody>
      </p:sp>
      <p:sp>
        <p:nvSpPr>
          <p:cNvPr id="5" name="TextBox 4"/>
          <p:cNvSpPr txBox="1"/>
          <p:nvPr/>
        </p:nvSpPr>
        <p:spPr>
          <a:xfrm>
            <a:off x="175846" y="1503946"/>
            <a:ext cx="2710870" cy="523220"/>
          </a:xfrm>
          <a:prstGeom prst="rect">
            <a:avLst/>
          </a:prstGeom>
          <a:noFill/>
        </p:spPr>
        <p:txBody>
          <a:bodyPr wrap="none" rtlCol="0">
            <a:spAutoFit/>
          </a:bodyPr>
          <a:lstStyle/>
          <a:p>
            <a:r>
              <a:rPr lang="en-US" sz="2800" dirty="0" smtClean="0"/>
              <a:t>What sport is … ?</a:t>
            </a:r>
            <a:endParaRPr lang="en-US" sz="2800" dirty="0"/>
          </a:p>
        </p:txBody>
      </p:sp>
      <p:sp>
        <p:nvSpPr>
          <p:cNvPr id="6" name="TextBox 5"/>
          <p:cNvSpPr txBox="1"/>
          <p:nvPr/>
        </p:nvSpPr>
        <p:spPr>
          <a:xfrm>
            <a:off x="154086" y="2888060"/>
            <a:ext cx="3504973" cy="523220"/>
          </a:xfrm>
          <a:prstGeom prst="rect">
            <a:avLst/>
          </a:prstGeom>
          <a:noFill/>
        </p:spPr>
        <p:txBody>
          <a:bodyPr wrap="square" rtlCol="0">
            <a:spAutoFit/>
          </a:bodyPr>
          <a:lstStyle/>
          <a:p>
            <a:r>
              <a:rPr lang="en-US" sz="2800" dirty="0" smtClean="0"/>
              <a:t>How many … ?</a:t>
            </a:r>
            <a:endParaRPr lang="en-US" sz="2800" dirty="0"/>
          </a:p>
        </p:txBody>
      </p:sp>
      <p:sp>
        <p:nvSpPr>
          <p:cNvPr id="7" name="TextBox 6"/>
          <p:cNvSpPr txBox="1"/>
          <p:nvPr/>
        </p:nvSpPr>
        <p:spPr>
          <a:xfrm>
            <a:off x="602903" y="3349242"/>
            <a:ext cx="2872636" cy="461665"/>
          </a:xfrm>
          <a:prstGeom prst="rect">
            <a:avLst/>
          </a:prstGeom>
          <a:noFill/>
        </p:spPr>
        <p:txBody>
          <a:bodyPr wrap="square" rtlCol="0">
            <a:spAutoFit/>
          </a:bodyPr>
          <a:lstStyle/>
          <a:p>
            <a:r>
              <a:rPr lang="en-US" sz="2400" dirty="0" smtClean="0"/>
              <a:t> ‘2’ </a:t>
            </a:r>
            <a:r>
              <a:rPr lang="en-US" sz="2400" dirty="0" smtClean="0">
                <a:solidFill>
                  <a:srgbClr val="FF0000"/>
                </a:solidFill>
              </a:rPr>
              <a:t>39%</a:t>
            </a:r>
            <a:endParaRPr lang="en-US" sz="2400" dirty="0">
              <a:solidFill>
                <a:srgbClr val="FF0000"/>
              </a:solidFill>
            </a:endParaRPr>
          </a:p>
        </p:txBody>
      </p:sp>
      <p:grpSp>
        <p:nvGrpSpPr>
          <p:cNvPr id="8" name="Group 7"/>
          <p:cNvGrpSpPr/>
          <p:nvPr/>
        </p:nvGrpSpPr>
        <p:grpSpPr>
          <a:xfrm>
            <a:off x="3814743" y="1315377"/>
            <a:ext cx="4632607" cy="1423579"/>
            <a:chOff x="2543702" y="581067"/>
            <a:chExt cx="6037050" cy="2106987"/>
          </a:xfrm>
        </p:grpSpPr>
        <p:pic>
          <p:nvPicPr>
            <p:cNvPr id="9" name="Picture 8" descr="COCO_train2014_0000003221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052" y="772644"/>
              <a:ext cx="1744886" cy="1744886"/>
            </a:xfrm>
            <a:prstGeom prst="rect">
              <a:avLst/>
            </a:prstGeom>
          </p:spPr>
        </p:pic>
        <p:pic>
          <p:nvPicPr>
            <p:cNvPr id="10" name="Picture 9" descr="COCO_train2014_00000044371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309" y="649860"/>
              <a:ext cx="1404443" cy="2038194"/>
            </a:xfrm>
            <a:prstGeom prst="rect">
              <a:avLst/>
            </a:prstGeom>
          </p:spPr>
        </p:pic>
        <p:pic>
          <p:nvPicPr>
            <p:cNvPr id="11" name="Picture 10" descr="COCO_train2014_00000022644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3702" y="581067"/>
              <a:ext cx="1175699" cy="2106987"/>
            </a:xfrm>
            <a:prstGeom prst="rect">
              <a:avLst/>
            </a:prstGeom>
          </p:spPr>
        </p:pic>
        <p:sp>
          <p:nvSpPr>
            <p:cNvPr id="12" name="TextBox 11"/>
            <p:cNvSpPr txBox="1"/>
            <p:nvPr/>
          </p:nvSpPr>
          <p:spPr>
            <a:xfrm>
              <a:off x="6169820" y="1383507"/>
              <a:ext cx="680495" cy="523220"/>
            </a:xfrm>
            <a:prstGeom prst="rect">
              <a:avLst/>
            </a:prstGeom>
            <a:noFill/>
          </p:spPr>
          <p:txBody>
            <a:bodyPr wrap="none" rtlCol="0">
              <a:spAutoFit/>
            </a:bodyPr>
            <a:lstStyle/>
            <a:p>
              <a:r>
                <a:rPr lang="en-US" sz="2800" dirty="0" smtClean="0"/>
                <a:t>……</a:t>
              </a:r>
              <a:endParaRPr lang="en-US" sz="2800" dirty="0"/>
            </a:p>
          </p:txBody>
        </p:sp>
      </p:grpSp>
      <p:sp>
        <p:nvSpPr>
          <p:cNvPr id="13" name="TextBox 12"/>
          <p:cNvSpPr txBox="1"/>
          <p:nvPr/>
        </p:nvSpPr>
        <p:spPr>
          <a:xfrm>
            <a:off x="692416" y="1958264"/>
            <a:ext cx="1828045" cy="461665"/>
          </a:xfrm>
          <a:prstGeom prst="rect">
            <a:avLst/>
          </a:prstGeom>
          <a:noFill/>
        </p:spPr>
        <p:txBody>
          <a:bodyPr wrap="square" rtlCol="0">
            <a:spAutoFit/>
          </a:bodyPr>
          <a:lstStyle/>
          <a:p>
            <a:r>
              <a:rPr lang="en-US" sz="2400" dirty="0" smtClean="0"/>
              <a:t>‘tennis’ </a:t>
            </a:r>
            <a:r>
              <a:rPr lang="en-US" sz="2400" dirty="0" smtClean="0">
                <a:solidFill>
                  <a:srgbClr val="FF0000"/>
                </a:solidFill>
              </a:rPr>
              <a:t>41%</a:t>
            </a:r>
            <a:endParaRPr lang="en-US" sz="2400" dirty="0">
              <a:solidFill>
                <a:srgbClr val="FF0000"/>
              </a:solidFill>
            </a:endParaRPr>
          </a:p>
        </p:txBody>
      </p:sp>
      <p:sp>
        <p:nvSpPr>
          <p:cNvPr id="14" name="TextBox 13"/>
          <p:cNvSpPr txBox="1"/>
          <p:nvPr/>
        </p:nvSpPr>
        <p:spPr>
          <a:xfrm>
            <a:off x="197606" y="4227339"/>
            <a:ext cx="2928879" cy="523220"/>
          </a:xfrm>
          <a:prstGeom prst="rect">
            <a:avLst/>
          </a:prstGeom>
          <a:noFill/>
        </p:spPr>
        <p:txBody>
          <a:bodyPr wrap="none" rtlCol="0">
            <a:spAutoFit/>
          </a:bodyPr>
          <a:lstStyle/>
          <a:p>
            <a:r>
              <a:rPr lang="en-US" sz="2800" dirty="0" smtClean="0"/>
              <a:t>What animal is … ?</a:t>
            </a:r>
            <a:endParaRPr lang="en-US" sz="2800" dirty="0"/>
          </a:p>
        </p:txBody>
      </p:sp>
      <p:grpSp>
        <p:nvGrpSpPr>
          <p:cNvPr id="15" name="Group 14"/>
          <p:cNvGrpSpPr/>
          <p:nvPr/>
        </p:nvGrpSpPr>
        <p:grpSpPr>
          <a:xfrm>
            <a:off x="3836503" y="5418958"/>
            <a:ext cx="4632607" cy="1281766"/>
            <a:chOff x="2543702" y="3521679"/>
            <a:chExt cx="6037050" cy="1970364"/>
          </a:xfrm>
        </p:grpSpPr>
        <p:pic>
          <p:nvPicPr>
            <p:cNvPr id="16" name="Picture 15" descr="COCO_train2014_00000047059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3702" y="3628677"/>
              <a:ext cx="1175699" cy="1756367"/>
            </a:xfrm>
            <a:prstGeom prst="rect">
              <a:avLst/>
            </a:prstGeom>
          </p:spPr>
        </p:pic>
        <p:pic>
          <p:nvPicPr>
            <p:cNvPr id="17" name="Picture 16" descr="COCO_train2014_00000011168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7441" y="3688753"/>
              <a:ext cx="1739497" cy="1636214"/>
            </a:xfrm>
            <a:prstGeom prst="rect">
              <a:avLst/>
            </a:prstGeom>
          </p:spPr>
        </p:pic>
        <p:pic>
          <p:nvPicPr>
            <p:cNvPr id="18" name="Picture 17" descr="COCO_train2014_000000139523.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6309" y="3521679"/>
              <a:ext cx="1404443" cy="1970364"/>
            </a:xfrm>
            <a:prstGeom prst="rect">
              <a:avLst/>
            </a:prstGeom>
          </p:spPr>
        </p:pic>
        <p:sp>
          <p:nvSpPr>
            <p:cNvPr id="19" name="TextBox 18"/>
            <p:cNvSpPr txBox="1"/>
            <p:nvPr/>
          </p:nvSpPr>
          <p:spPr>
            <a:xfrm>
              <a:off x="6169820" y="4245251"/>
              <a:ext cx="680495" cy="523220"/>
            </a:xfrm>
            <a:prstGeom prst="rect">
              <a:avLst/>
            </a:prstGeom>
            <a:noFill/>
          </p:spPr>
          <p:txBody>
            <a:bodyPr wrap="none" rtlCol="0">
              <a:spAutoFit/>
            </a:bodyPr>
            <a:lstStyle/>
            <a:p>
              <a:r>
                <a:rPr lang="en-US" sz="2800" dirty="0" smtClean="0"/>
                <a:t>……</a:t>
              </a:r>
              <a:endParaRPr lang="en-US" sz="2800" dirty="0"/>
            </a:p>
          </p:txBody>
        </p:sp>
      </p:grpSp>
      <p:sp>
        <p:nvSpPr>
          <p:cNvPr id="20" name="TextBox 19"/>
          <p:cNvSpPr txBox="1"/>
          <p:nvPr/>
        </p:nvSpPr>
        <p:spPr>
          <a:xfrm>
            <a:off x="624663" y="6001385"/>
            <a:ext cx="2872636" cy="461665"/>
          </a:xfrm>
          <a:prstGeom prst="rect">
            <a:avLst/>
          </a:prstGeom>
          <a:noFill/>
        </p:spPr>
        <p:txBody>
          <a:bodyPr wrap="square" rtlCol="0">
            <a:spAutoFit/>
          </a:bodyPr>
          <a:lstStyle/>
          <a:p>
            <a:r>
              <a:rPr lang="en-US" sz="2400" dirty="0" smtClean="0"/>
              <a:t> ‘white’ </a:t>
            </a:r>
            <a:r>
              <a:rPr lang="en-US" sz="2400" dirty="0" smtClean="0">
                <a:solidFill>
                  <a:srgbClr val="FF0000"/>
                </a:solidFill>
              </a:rPr>
              <a:t>23%</a:t>
            </a:r>
            <a:endParaRPr lang="en-US" sz="2400" dirty="0">
              <a:solidFill>
                <a:srgbClr val="FF0000"/>
              </a:solidFill>
            </a:endParaRPr>
          </a:p>
        </p:txBody>
      </p:sp>
      <p:sp>
        <p:nvSpPr>
          <p:cNvPr id="21" name="TextBox 20"/>
          <p:cNvSpPr txBox="1"/>
          <p:nvPr/>
        </p:nvSpPr>
        <p:spPr>
          <a:xfrm>
            <a:off x="714177" y="4681657"/>
            <a:ext cx="1666926" cy="461665"/>
          </a:xfrm>
          <a:prstGeom prst="rect">
            <a:avLst/>
          </a:prstGeom>
          <a:noFill/>
        </p:spPr>
        <p:txBody>
          <a:bodyPr wrap="square" rtlCol="0">
            <a:spAutoFit/>
          </a:bodyPr>
          <a:lstStyle/>
          <a:p>
            <a:r>
              <a:rPr lang="en-US" sz="2400" dirty="0" smtClean="0"/>
              <a:t>‘dog’ </a:t>
            </a:r>
            <a:r>
              <a:rPr lang="en-US" sz="2400" dirty="0" smtClean="0">
                <a:solidFill>
                  <a:srgbClr val="FF0000"/>
                </a:solidFill>
              </a:rPr>
              <a:t>35%</a:t>
            </a:r>
            <a:endParaRPr lang="en-US" sz="2400" dirty="0">
              <a:solidFill>
                <a:srgbClr val="FF0000"/>
              </a:solidFill>
            </a:endParaRPr>
          </a:p>
        </p:txBody>
      </p:sp>
      <p:grpSp>
        <p:nvGrpSpPr>
          <p:cNvPr id="22" name="Group 21"/>
          <p:cNvGrpSpPr/>
          <p:nvPr/>
        </p:nvGrpSpPr>
        <p:grpSpPr>
          <a:xfrm>
            <a:off x="3413307" y="4350250"/>
            <a:ext cx="5471506" cy="915303"/>
            <a:chOff x="3413307" y="3661500"/>
            <a:chExt cx="5471506" cy="915303"/>
          </a:xfrm>
        </p:grpSpPr>
        <p:sp>
          <p:nvSpPr>
            <p:cNvPr id="23" name="TextBox 22"/>
            <p:cNvSpPr txBox="1"/>
            <p:nvPr/>
          </p:nvSpPr>
          <p:spPr>
            <a:xfrm>
              <a:off x="6619046" y="3892186"/>
              <a:ext cx="522186" cy="353512"/>
            </a:xfrm>
            <a:prstGeom prst="rect">
              <a:avLst/>
            </a:prstGeom>
            <a:noFill/>
          </p:spPr>
          <p:txBody>
            <a:bodyPr wrap="none" rtlCol="0">
              <a:spAutoFit/>
            </a:bodyPr>
            <a:lstStyle/>
            <a:p>
              <a:r>
                <a:rPr lang="en-US" sz="2800" dirty="0" smtClean="0"/>
                <a:t>……</a:t>
              </a:r>
              <a:endParaRPr lang="en-US" sz="2800" dirty="0"/>
            </a:p>
          </p:txBody>
        </p:sp>
        <p:pic>
          <p:nvPicPr>
            <p:cNvPr id="24" name="Picture 12" descr="An image from the Abstract Scenes datas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3307" y="3661500"/>
              <a:ext cx="1589197" cy="90811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14" descr="An image from the Abstract Scenes datas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5616" y="3668691"/>
              <a:ext cx="1589197" cy="90811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6" descr="An image from the Abstract Scenes datas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5197" y="3666321"/>
              <a:ext cx="1593344" cy="9104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 name="TextBox 26"/>
          <p:cNvSpPr txBox="1"/>
          <p:nvPr/>
        </p:nvSpPr>
        <p:spPr>
          <a:xfrm>
            <a:off x="197606" y="5520993"/>
            <a:ext cx="3496663" cy="523220"/>
          </a:xfrm>
          <a:prstGeom prst="rect">
            <a:avLst/>
          </a:prstGeom>
          <a:noFill/>
        </p:spPr>
        <p:txBody>
          <a:bodyPr wrap="none" rtlCol="0">
            <a:spAutoFit/>
          </a:bodyPr>
          <a:lstStyle/>
          <a:p>
            <a:r>
              <a:rPr lang="en-US" sz="2800" dirty="0" smtClean="0"/>
              <a:t>What color are the … ?</a:t>
            </a:r>
            <a:endParaRPr lang="en-US" sz="2800" dirty="0"/>
          </a:p>
        </p:txBody>
      </p:sp>
      <p:grpSp>
        <p:nvGrpSpPr>
          <p:cNvPr id="28" name="Group 27"/>
          <p:cNvGrpSpPr/>
          <p:nvPr/>
        </p:nvGrpSpPr>
        <p:grpSpPr>
          <a:xfrm>
            <a:off x="3814744" y="2860391"/>
            <a:ext cx="4996053" cy="1352226"/>
            <a:chOff x="3814744" y="1957888"/>
            <a:chExt cx="4996053" cy="1352226"/>
          </a:xfrm>
        </p:grpSpPr>
        <p:sp>
          <p:nvSpPr>
            <p:cNvPr id="29" name="TextBox 28"/>
            <p:cNvSpPr txBox="1"/>
            <p:nvPr/>
          </p:nvSpPr>
          <p:spPr>
            <a:xfrm>
              <a:off x="6597286" y="2446736"/>
              <a:ext cx="522186" cy="340366"/>
            </a:xfrm>
            <a:prstGeom prst="rect">
              <a:avLst/>
            </a:prstGeom>
            <a:noFill/>
          </p:spPr>
          <p:txBody>
            <a:bodyPr wrap="none" rtlCol="0">
              <a:spAutoFit/>
            </a:bodyPr>
            <a:lstStyle/>
            <a:p>
              <a:r>
                <a:rPr lang="en-US" sz="2800" dirty="0" smtClean="0"/>
                <a:t>……</a:t>
              </a:r>
              <a:endParaRPr lang="en-US" sz="2800" dirty="0"/>
            </a:p>
          </p:txBody>
        </p:sp>
        <p:pic>
          <p:nvPicPr>
            <p:cNvPr id="30" name="Picture 2" descr="An image from the  datas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9633" y="2061108"/>
              <a:ext cx="1441164" cy="1080873"/>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An image from the  datase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28542" y="2100385"/>
              <a:ext cx="1509373" cy="100231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6" descr="An image from the  datase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4744" y="1957888"/>
              <a:ext cx="902188" cy="1352226"/>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4200593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1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10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3" grpId="0"/>
      <p:bldP spid="14" grpId="0"/>
      <p:bldP spid="20" grpId="0"/>
      <p:bldP spid="21"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True even for binary questions</a:t>
            </a:r>
            <a:endParaRPr lang="en-US" dirty="0"/>
          </a:p>
        </p:txBody>
      </p:sp>
      <p:sp>
        <p:nvSpPr>
          <p:cNvPr id="33" name="TextBox 32"/>
          <p:cNvSpPr txBox="1"/>
          <p:nvPr/>
        </p:nvSpPr>
        <p:spPr>
          <a:xfrm>
            <a:off x="162616" y="1365384"/>
            <a:ext cx="3504973" cy="523220"/>
          </a:xfrm>
          <a:prstGeom prst="rect">
            <a:avLst/>
          </a:prstGeom>
          <a:noFill/>
        </p:spPr>
        <p:txBody>
          <a:bodyPr wrap="square" rtlCol="0">
            <a:spAutoFit/>
          </a:bodyPr>
          <a:lstStyle/>
          <a:p>
            <a:r>
              <a:rPr lang="en-US" sz="2800" dirty="0" smtClean="0"/>
              <a:t>Is there a clock … ?</a:t>
            </a:r>
            <a:endParaRPr lang="en-US" sz="2800" dirty="0"/>
          </a:p>
        </p:txBody>
      </p:sp>
      <p:sp>
        <p:nvSpPr>
          <p:cNvPr id="34" name="TextBox 33"/>
          <p:cNvSpPr txBox="1"/>
          <p:nvPr/>
        </p:nvSpPr>
        <p:spPr>
          <a:xfrm>
            <a:off x="611433" y="1826566"/>
            <a:ext cx="2872636" cy="461665"/>
          </a:xfrm>
          <a:prstGeom prst="rect">
            <a:avLst/>
          </a:prstGeom>
          <a:noFill/>
        </p:spPr>
        <p:txBody>
          <a:bodyPr wrap="square" rtlCol="0">
            <a:spAutoFit/>
          </a:bodyPr>
          <a:lstStyle/>
          <a:p>
            <a:r>
              <a:rPr lang="en-US" sz="2400" dirty="0" smtClean="0"/>
              <a:t> ‘yes’ </a:t>
            </a:r>
            <a:r>
              <a:rPr lang="en-US" sz="2400" dirty="0">
                <a:solidFill>
                  <a:srgbClr val="FF0000"/>
                </a:solidFill>
              </a:rPr>
              <a:t>9</a:t>
            </a:r>
            <a:r>
              <a:rPr lang="en-US" sz="2400" dirty="0" smtClean="0">
                <a:solidFill>
                  <a:srgbClr val="FF0000"/>
                </a:solidFill>
              </a:rPr>
              <a:t>8%</a:t>
            </a:r>
            <a:endParaRPr lang="en-US" sz="2400" dirty="0">
              <a:solidFill>
                <a:srgbClr val="FF0000"/>
              </a:solidFill>
            </a:endParaRPr>
          </a:p>
        </p:txBody>
      </p:sp>
      <p:sp>
        <p:nvSpPr>
          <p:cNvPr id="35" name="TextBox 34"/>
          <p:cNvSpPr txBox="1"/>
          <p:nvPr/>
        </p:nvSpPr>
        <p:spPr>
          <a:xfrm>
            <a:off x="197931" y="5460724"/>
            <a:ext cx="2937031" cy="954107"/>
          </a:xfrm>
          <a:prstGeom prst="rect">
            <a:avLst/>
          </a:prstGeom>
          <a:noFill/>
        </p:spPr>
        <p:txBody>
          <a:bodyPr wrap="square" rtlCol="0">
            <a:spAutoFit/>
          </a:bodyPr>
          <a:lstStyle/>
          <a:p>
            <a:r>
              <a:rPr lang="en-US" sz="2800" dirty="0" smtClean="0"/>
              <a:t>Is the man wearing glasses … ?</a:t>
            </a:r>
            <a:endParaRPr lang="en-US" sz="2800" dirty="0"/>
          </a:p>
        </p:txBody>
      </p:sp>
      <p:sp>
        <p:nvSpPr>
          <p:cNvPr id="36" name="TextBox 35"/>
          <p:cNvSpPr txBox="1"/>
          <p:nvPr/>
        </p:nvSpPr>
        <p:spPr>
          <a:xfrm>
            <a:off x="670679" y="6312834"/>
            <a:ext cx="1666926" cy="461665"/>
          </a:xfrm>
          <a:prstGeom prst="rect">
            <a:avLst/>
          </a:prstGeom>
          <a:noFill/>
        </p:spPr>
        <p:txBody>
          <a:bodyPr wrap="square" rtlCol="0">
            <a:spAutoFit/>
          </a:bodyPr>
          <a:lstStyle/>
          <a:p>
            <a:r>
              <a:rPr lang="en-US" sz="2400" dirty="0" smtClean="0"/>
              <a:t>‘yes’ </a:t>
            </a:r>
            <a:r>
              <a:rPr lang="en-US" sz="2400" dirty="0" smtClean="0">
                <a:solidFill>
                  <a:srgbClr val="FF0000"/>
                </a:solidFill>
              </a:rPr>
              <a:t>94%</a:t>
            </a:r>
            <a:endParaRPr lang="en-US" sz="2400" dirty="0">
              <a:solidFill>
                <a:srgbClr val="FF0000"/>
              </a:solidFill>
            </a:endParaRPr>
          </a:p>
        </p:txBody>
      </p:sp>
      <p:sp>
        <p:nvSpPr>
          <p:cNvPr id="37" name="TextBox 36"/>
          <p:cNvSpPr txBox="1"/>
          <p:nvPr/>
        </p:nvSpPr>
        <p:spPr>
          <a:xfrm>
            <a:off x="6601530" y="1671114"/>
            <a:ext cx="522186" cy="340366"/>
          </a:xfrm>
          <a:prstGeom prst="rect">
            <a:avLst/>
          </a:prstGeom>
          <a:noFill/>
        </p:spPr>
        <p:txBody>
          <a:bodyPr wrap="none" rtlCol="0">
            <a:spAutoFit/>
          </a:bodyPr>
          <a:lstStyle/>
          <a:p>
            <a:r>
              <a:rPr lang="en-US" sz="2800" dirty="0" smtClean="0"/>
              <a:t>……</a:t>
            </a:r>
            <a:endParaRPr lang="en-US" sz="2800" dirty="0"/>
          </a:p>
        </p:txBody>
      </p:sp>
      <p:sp>
        <p:nvSpPr>
          <p:cNvPr id="38" name="TextBox 37"/>
          <p:cNvSpPr txBox="1"/>
          <p:nvPr/>
        </p:nvSpPr>
        <p:spPr>
          <a:xfrm>
            <a:off x="6601530" y="5895894"/>
            <a:ext cx="522186" cy="340366"/>
          </a:xfrm>
          <a:prstGeom prst="rect">
            <a:avLst/>
          </a:prstGeom>
          <a:noFill/>
        </p:spPr>
        <p:txBody>
          <a:bodyPr wrap="none" rtlCol="0">
            <a:spAutoFit/>
          </a:bodyPr>
          <a:lstStyle/>
          <a:p>
            <a:r>
              <a:rPr lang="en-US" sz="2800" dirty="0" smtClean="0"/>
              <a:t>……</a:t>
            </a:r>
            <a:endParaRPr lang="en-US" sz="2800" dirty="0"/>
          </a:p>
        </p:txBody>
      </p:sp>
      <p:pic>
        <p:nvPicPr>
          <p:cNvPr id="39" name="Picture 2" descr="An image from the  data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243" y="1365384"/>
            <a:ext cx="1738744" cy="116006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An image from the  datas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8575" y="1365383"/>
            <a:ext cx="1516069" cy="11600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An image from the  datas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400" y="1365384"/>
            <a:ext cx="877817" cy="11704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An image from the  datas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6664" y="5460724"/>
            <a:ext cx="1314935" cy="13149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n image from the  datas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400" y="5460724"/>
            <a:ext cx="839723" cy="12586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An image from the  datase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3330" y="5590163"/>
            <a:ext cx="1668710" cy="111073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80066" y="2810838"/>
            <a:ext cx="3608585" cy="523220"/>
          </a:xfrm>
          <a:prstGeom prst="rect">
            <a:avLst/>
          </a:prstGeom>
          <a:noFill/>
        </p:spPr>
        <p:txBody>
          <a:bodyPr wrap="square" rtlCol="0">
            <a:spAutoFit/>
          </a:bodyPr>
          <a:lstStyle/>
          <a:p>
            <a:r>
              <a:rPr lang="en-US" sz="2800" dirty="0" smtClean="0"/>
              <a:t>Is the man standing … ?</a:t>
            </a:r>
            <a:endParaRPr lang="en-US" sz="2800" dirty="0"/>
          </a:p>
        </p:txBody>
      </p:sp>
      <p:sp>
        <p:nvSpPr>
          <p:cNvPr id="46" name="TextBox 45"/>
          <p:cNvSpPr txBox="1"/>
          <p:nvPr/>
        </p:nvSpPr>
        <p:spPr>
          <a:xfrm>
            <a:off x="611433" y="3260837"/>
            <a:ext cx="2872636" cy="461665"/>
          </a:xfrm>
          <a:prstGeom prst="rect">
            <a:avLst/>
          </a:prstGeom>
          <a:noFill/>
        </p:spPr>
        <p:txBody>
          <a:bodyPr wrap="square" rtlCol="0">
            <a:spAutoFit/>
          </a:bodyPr>
          <a:lstStyle/>
          <a:p>
            <a:r>
              <a:rPr lang="en-US" sz="2400" dirty="0" smtClean="0"/>
              <a:t> ‘no’ </a:t>
            </a:r>
            <a:r>
              <a:rPr lang="en-US" sz="2400" dirty="0" smtClean="0">
                <a:solidFill>
                  <a:srgbClr val="FF0000"/>
                </a:solidFill>
              </a:rPr>
              <a:t>69%</a:t>
            </a:r>
            <a:endParaRPr lang="en-US" sz="2400" dirty="0">
              <a:solidFill>
                <a:srgbClr val="FF0000"/>
              </a:solidFill>
            </a:endParaRPr>
          </a:p>
        </p:txBody>
      </p:sp>
      <p:sp>
        <p:nvSpPr>
          <p:cNvPr id="47" name="TextBox 46"/>
          <p:cNvSpPr txBox="1"/>
          <p:nvPr/>
        </p:nvSpPr>
        <p:spPr>
          <a:xfrm>
            <a:off x="162616" y="4197357"/>
            <a:ext cx="2937031" cy="523220"/>
          </a:xfrm>
          <a:prstGeom prst="rect">
            <a:avLst/>
          </a:prstGeom>
          <a:noFill/>
        </p:spPr>
        <p:txBody>
          <a:bodyPr wrap="square" rtlCol="0">
            <a:spAutoFit/>
          </a:bodyPr>
          <a:lstStyle/>
          <a:p>
            <a:r>
              <a:rPr lang="en-US" sz="2800" dirty="0" smtClean="0"/>
              <a:t>Do you see a … ?</a:t>
            </a:r>
            <a:endParaRPr lang="en-US" sz="2800" dirty="0"/>
          </a:p>
        </p:txBody>
      </p:sp>
      <p:sp>
        <p:nvSpPr>
          <p:cNvPr id="48" name="TextBox 47"/>
          <p:cNvSpPr txBox="1"/>
          <p:nvPr/>
        </p:nvSpPr>
        <p:spPr>
          <a:xfrm>
            <a:off x="611433" y="4639427"/>
            <a:ext cx="1666926" cy="461665"/>
          </a:xfrm>
          <a:prstGeom prst="rect">
            <a:avLst/>
          </a:prstGeom>
          <a:noFill/>
        </p:spPr>
        <p:txBody>
          <a:bodyPr wrap="square" rtlCol="0">
            <a:spAutoFit/>
          </a:bodyPr>
          <a:lstStyle/>
          <a:p>
            <a:r>
              <a:rPr lang="en-US" sz="2400" dirty="0" smtClean="0"/>
              <a:t>‘yes’ </a:t>
            </a:r>
            <a:r>
              <a:rPr lang="en-US" sz="2400" dirty="0" smtClean="0">
                <a:solidFill>
                  <a:srgbClr val="FF0000"/>
                </a:solidFill>
              </a:rPr>
              <a:t>87%</a:t>
            </a:r>
            <a:endParaRPr lang="en-US" sz="2400" dirty="0">
              <a:solidFill>
                <a:srgbClr val="FF0000"/>
              </a:solidFill>
            </a:endParaRPr>
          </a:p>
        </p:txBody>
      </p:sp>
      <p:sp>
        <p:nvSpPr>
          <p:cNvPr id="49" name="TextBox 48"/>
          <p:cNvSpPr txBox="1"/>
          <p:nvPr/>
        </p:nvSpPr>
        <p:spPr>
          <a:xfrm>
            <a:off x="6601530" y="2988155"/>
            <a:ext cx="522186" cy="340366"/>
          </a:xfrm>
          <a:prstGeom prst="rect">
            <a:avLst/>
          </a:prstGeom>
          <a:noFill/>
        </p:spPr>
        <p:txBody>
          <a:bodyPr wrap="none" rtlCol="0">
            <a:spAutoFit/>
          </a:bodyPr>
          <a:lstStyle/>
          <a:p>
            <a:r>
              <a:rPr lang="en-US" sz="2800" dirty="0" smtClean="0"/>
              <a:t>……</a:t>
            </a:r>
            <a:endParaRPr lang="en-US" sz="2800" dirty="0"/>
          </a:p>
        </p:txBody>
      </p:sp>
      <p:sp>
        <p:nvSpPr>
          <p:cNvPr id="50" name="TextBox 49"/>
          <p:cNvSpPr txBox="1"/>
          <p:nvPr/>
        </p:nvSpPr>
        <p:spPr>
          <a:xfrm>
            <a:off x="6601530" y="4503087"/>
            <a:ext cx="522186" cy="340366"/>
          </a:xfrm>
          <a:prstGeom prst="rect">
            <a:avLst/>
          </a:prstGeom>
          <a:noFill/>
        </p:spPr>
        <p:txBody>
          <a:bodyPr wrap="none" rtlCol="0">
            <a:spAutoFit/>
          </a:bodyPr>
          <a:lstStyle/>
          <a:p>
            <a:r>
              <a:rPr lang="en-US" sz="2800" dirty="0" smtClean="0"/>
              <a:t>……</a:t>
            </a:r>
            <a:endParaRPr lang="en-US" sz="2800" dirty="0"/>
          </a:p>
        </p:txBody>
      </p:sp>
      <p:pic>
        <p:nvPicPr>
          <p:cNvPr id="54" name="Picture 20" descr="An image from the  datas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3243" y="4077433"/>
            <a:ext cx="1733646" cy="115666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 descr="An image from the  datas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0952" y="4077433"/>
            <a:ext cx="1551314" cy="116348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6" descr="An image from the  datas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5006" y="3990476"/>
            <a:ext cx="882906" cy="13615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 image from the MSCOCO datas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3750" y="2639718"/>
            <a:ext cx="1326668" cy="12478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mage from the MSCOCO datase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23456" y="2592748"/>
            <a:ext cx="885135" cy="1326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 image from the MSCOCO datase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5920" y="2579520"/>
            <a:ext cx="1703416" cy="127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846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VQA Data Collection Interface</a:t>
            </a:r>
            <a:endParaRPr lang="en-US" dirty="0"/>
          </a:p>
        </p:txBody>
      </p:sp>
      <p:pic>
        <p:nvPicPr>
          <p:cNvPr id="27" name="Picture 26"/>
          <p:cNvPicPr>
            <a:picLocks noChangeAspect="1"/>
          </p:cNvPicPr>
          <p:nvPr/>
        </p:nvPicPr>
        <p:blipFill>
          <a:blip r:embed="rId3"/>
          <a:stretch>
            <a:fillRect/>
          </a:stretch>
        </p:blipFill>
        <p:spPr>
          <a:xfrm>
            <a:off x="0" y="1180373"/>
            <a:ext cx="9144000" cy="5403096"/>
          </a:xfrm>
          <a:prstGeom prst="rect">
            <a:avLst/>
          </a:prstGeom>
        </p:spPr>
      </p:pic>
      <p:sp>
        <p:nvSpPr>
          <p:cNvPr id="4" name="Footer Placeholder 3"/>
          <p:cNvSpPr>
            <a:spLocks noGrp="1"/>
          </p:cNvSpPr>
          <p:nvPr>
            <p:ph type="ftr" sz="quarter" idx="11"/>
          </p:nvPr>
        </p:nvSpPr>
        <p:spPr>
          <a:xfrm>
            <a:off x="-647700" y="6540512"/>
            <a:ext cx="2895600" cy="393700"/>
          </a:xfrm>
        </p:spPr>
        <p:txBody>
          <a:bodyPr/>
          <a:lstStyle/>
          <a:p>
            <a:pPr>
              <a:defRPr/>
            </a:pPr>
            <a:r>
              <a:rPr lang="en-US" dirty="0" smtClean="0"/>
              <a:t>Image Credit: Stan </a:t>
            </a:r>
            <a:r>
              <a:rPr lang="en-US" dirty="0" err="1" smtClean="0"/>
              <a:t>Antol</a:t>
            </a:r>
            <a:r>
              <a:rPr lang="en-US" dirty="0" smtClean="0"/>
              <a:t> </a:t>
            </a:r>
            <a:endParaRPr lang="en-US" dirty="0"/>
          </a:p>
        </p:txBody>
      </p:sp>
    </p:spTree>
    <p:extLst>
      <p:ext uri="{BB962C8B-B14F-4D97-AF65-F5344CB8AC3E}">
        <p14:creationId xmlns:p14="http://schemas.microsoft.com/office/powerpoint/2010/main" val="307671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IN" dirty="0" smtClean="0"/>
          </a:p>
          <a:p>
            <a:pPr marL="0" indent="0" algn="ctr">
              <a:buNone/>
            </a:pPr>
            <a:r>
              <a:rPr lang="en-IN" dirty="0" smtClean="0"/>
              <a:t>False </a:t>
            </a:r>
            <a:r>
              <a:rPr lang="en-IN" dirty="0"/>
              <a:t>impression that a system is making progress towards the goal of understanding images </a:t>
            </a:r>
            <a:r>
              <a:rPr lang="en-IN" dirty="0" smtClean="0"/>
              <a:t>correctly</a:t>
            </a:r>
          </a:p>
          <a:p>
            <a:pPr marL="0" indent="0" algn="ctr">
              <a:buNone/>
            </a:pPr>
            <a:endParaRPr lang="en-US" dirty="0" smtClean="0"/>
          </a:p>
          <a:p>
            <a:pPr marL="0" indent="0" algn="ctr">
              <a:buNone/>
            </a:pPr>
            <a:r>
              <a:rPr lang="en-US" dirty="0" smtClean="0"/>
              <a:t>In fact, we balance each question in the dataset</a:t>
            </a:r>
            <a:endParaRPr lang="en-US" dirty="0"/>
          </a:p>
          <a:p>
            <a:pPr marL="0" indent="0">
              <a:buNone/>
            </a:pPr>
            <a:endParaRPr lang="en-US" dirty="0" smtClean="0"/>
          </a:p>
          <a:p>
            <a:pPr marL="0" indent="0">
              <a:buNone/>
            </a:pPr>
            <a:endParaRPr lang="en-US" dirty="0"/>
          </a:p>
        </p:txBody>
      </p:sp>
      <p:sp>
        <p:nvSpPr>
          <p:cNvPr id="5" name="Rectangle 4"/>
          <p:cNvSpPr/>
          <p:nvPr/>
        </p:nvSpPr>
        <p:spPr>
          <a:xfrm rot="21213907">
            <a:off x="1714446" y="2392379"/>
            <a:ext cx="5715111" cy="954107"/>
          </a:xfrm>
          <a:prstGeom prst="rect">
            <a:avLst/>
          </a:prstGeom>
          <a:solidFill>
            <a:schemeClr val="bg1"/>
          </a:solidFill>
          <a:ln>
            <a:solidFill>
              <a:schemeClr val="tx1"/>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None/>
            </a:pPr>
            <a:r>
              <a:rPr lang="en-US" sz="2800" dirty="0" smtClean="0">
                <a:solidFill>
                  <a:srgbClr val="008000"/>
                </a:solidFill>
              </a:rPr>
              <a:t> Solution: </a:t>
            </a:r>
          </a:p>
          <a:p>
            <a:pPr algn="ctr">
              <a:buNone/>
            </a:pPr>
            <a:r>
              <a:rPr lang="en-US" sz="2800" dirty="0" smtClean="0">
                <a:solidFill>
                  <a:srgbClr val="008000"/>
                </a:solidFill>
              </a:rPr>
              <a:t>Remove language priors </a:t>
            </a:r>
          </a:p>
        </p:txBody>
      </p:sp>
    </p:spTree>
    <p:extLst>
      <p:ext uri="{BB962C8B-B14F-4D97-AF65-F5344CB8AC3E}">
        <p14:creationId xmlns:p14="http://schemas.microsoft.com/office/powerpoint/2010/main" val="135445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9388</TotalTime>
  <Words>1629</Words>
  <Application>Microsoft Macintosh PowerPoint</Application>
  <PresentationFormat>On-screen Show (4:3)</PresentationFormat>
  <Paragraphs>495</Paragraphs>
  <Slides>46</Slides>
  <Notes>45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Calibri</vt:lpstr>
      <vt:lpstr>ＭＳ Ｐゴシック</vt:lpstr>
      <vt:lpstr>Times New Roman</vt:lpstr>
      <vt:lpstr>宋体</vt:lpstr>
      <vt:lpstr>Arial</vt:lpstr>
      <vt:lpstr>Office Theme</vt:lpstr>
      <vt:lpstr>Yin and Yang: Balancing and Answering Binary Visual Questions (CVPR 2016)</vt:lpstr>
      <vt:lpstr>PowerPoint Presentation</vt:lpstr>
      <vt:lpstr>PowerPoint Presentation</vt:lpstr>
      <vt:lpstr>But, are these systems actually understanding the image?</vt:lpstr>
      <vt:lpstr>The Power of Language Priors </vt:lpstr>
      <vt:lpstr>The Power of Language Priors </vt:lpstr>
      <vt:lpstr>True even for binary questions</vt:lpstr>
      <vt:lpstr>VQA Data Collection Interface</vt:lpstr>
      <vt:lpstr>PowerPoint Presentation</vt:lpstr>
      <vt:lpstr>Focus on binary questions</vt:lpstr>
      <vt:lpstr>Abstract scenes</vt:lpstr>
      <vt:lpstr>Abstract scenes</vt:lpstr>
      <vt:lpstr>AMT Interface</vt:lpstr>
      <vt:lpstr>Balanced dataset</vt:lpstr>
      <vt:lpstr>Complementary scenes</vt:lpstr>
      <vt:lpstr>Complementary scenes</vt:lpstr>
      <vt:lpstr>Balanced Dataset - Quantitative</vt:lpstr>
      <vt:lpstr>Balanced VQA Task</vt:lpstr>
      <vt:lpstr>PowerPoint Presentation</vt:lpstr>
      <vt:lpstr>PowerPoint Presentation</vt:lpstr>
      <vt:lpstr>Approach- Tuple extraction</vt:lpstr>
      <vt:lpstr>PowerPoint Presentation</vt:lpstr>
      <vt:lpstr>Approach- Text and Vision alignment</vt:lpstr>
      <vt:lpstr>PowerPoint Presentation</vt:lpstr>
      <vt:lpstr>Image feature extraction</vt:lpstr>
      <vt:lpstr>PowerPoint Presentation</vt:lpstr>
      <vt:lpstr>Model</vt:lpstr>
      <vt:lpstr>Q-model</vt:lpstr>
      <vt:lpstr>Tuple-model</vt:lpstr>
      <vt:lpstr>Evaluation</vt:lpstr>
      <vt:lpstr>Evaluation on unbalanced test set</vt:lpstr>
      <vt:lpstr>Evaluation on unbalanced test set</vt:lpstr>
      <vt:lpstr>Evaluation on unbalanced test set</vt:lpstr>
      <vt:lpstr>Evaluation on unbalanced test set</vt:lpstr>
      <vt:lpstr>Evaluation on unbalanced test set</vt:lpstr>
      <vt:lpstr>Evaluation on unbalanced test set</vt:lpstr>
      <vt:lpstr>Evaluation on unbalanced test set</vt:lpstr>
      <vt:lpstr>Evaluation</vt:lpstr>
      <vt:lpstr>Evaluation on balanced test set</vt:lpstr>
      <vt:lpstr>Evaluation on balanced test set</vt:lpstr>
      <vt:lpstr>Evaluation on balanced test set</vt:lpstr>
      <vt:lpstr>Evaluation on balanced test set</vt:lpstr>
      <vt:lpstr>Qualitative results</vt:lpstr>
      <vt:lpstr>PowerPoint Presentation</vt:lpstr>
      <vt:lpstr>Summary</vt:lpstr>
      <vt:lpstr>Questions?</vt:lpstr>
    </vt:vector>
  </TitlesOfParts>
  <Company>Virginia Tech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Peng Zhang</dc:creator>
  <cp:lastModifiedBy>Goyal, Yash</cp:lastModifiedBy>
  <cp:revision>417</cp:revision>
  <dcterms:created xsi:type="dcterms:W3CDTF">2015-11-23T15:10:02Z</dcterms:created>
  <dcterms:modified xsi:type="dcterms:W3CDTF">2018-09-19T17:56:51Z</dcterms:modified>
</cp:coreProperties>
</file>